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5" r:id="rId2"/>
    <p:sldId id="299" r:id="rId3"/>
    <p:sldId id="258" r:id="rId4"/>
    <p:sldId id="259" r:id="rId5"/>
    <p:sldId id="287" r:id="rId6"/>
    <p:sldId id="260" r:id="rId7"/>
    <p:sldId id="261" r:id="rId8"/>
    <p:sldId id="262" r:id="rId9"/>
    <p:sldId id="263" r:id="rId10"/>
    <p:sldId id="266" r:id="rId11"/>
    <p:sldId id="270" r:id="rId12"/>
    <p:sldId id="271" r:id="rId13"/>
    <p:sldId id="278" r:id="rId14"/>
    <p:sldId id="264" r:id="rId15"/>
    <p:sldId id="265" r:id="rId16"/>
    <p:sldId id="269" r:id="rId17"/>
    <p:sldId id="273" r:id="rId18"/>
    <p:sldId id="272" r:id="rId19"/>
    <p:sldId id="280" r:id="rId20"/>
    <p:sldId id="282" r:id="rId21"/>
    <p:sldId id="274" r:id="rId22"/>
    <p:sldId id="283" r:id="rId23"/>
    <p:sldId id="298" r:id="rId24"/>
    <p:sldId id="289" r:id="rId25"/>
    <p:sldId id="290" r:id="rId26"/>
    <p:sldId id="291" r:id="rId27"/>
    <p:sldId id="292" r:id="rId28"/>
    <p:sldId id="293" r:id="rId29"/>
    <p:sldId id="294" r:id="rId30"/>
    <p:sldId id="295" r:id="rId31"/>
    <p:sldId id="296" r:id="rId32"/>
    <p:sldId id="297" r:id="rId33"/>
    <p:sldId id="300" r:id="rId34"/>
    <p:sldId id="301" r:id="rId35"/>
    <p:sldId id="302" r:id="rId36"/>
    <p:sldId id="275" r:id="rId37"/>
    <p:sldId id="284" r:id="rId38"/>
    <p:sldId id="286" r:id="rId39"/>
    <p:sldId id="288"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417BF-CE0A-41AE-B102-3F4808AC6411}" type="datetimeFigureOut">
              <a:rPr lang="tr-TR" smtClean="0"/>
              <a:t>22.05.2019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AB5B8-E9F7-406E-B561-011A30DC6B74}" type="slidenum">
              <a:rPr lang="tr-TR" smtClean="0"/>
              <a:t>‹#›</a:t>
            </a:fld>
            <a:endParaRPr lang="tr-TR"/>
          </a:p>
        </p:txBody>
      </p:sp>
    </p:spTree>
    <p:extLst>
      <p:ext uri="{BB962C8B-B14F-4D97-AF65-F5344CB8AC3E}">
        <p14:creationId xmlns:p14="http://schemas.microsoft.com/office/powerpoint/2010/main" val="418972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596979E-0EF3-46B3-84A7-FBA744A7E424}" type="datetimeFigureOut">
              <a:rPr lang="tr-TR" smtClean="0"/>
              <a:t>22.05.2019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2827305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596979E-0EF3-46B3-84A7-FBA744A7E424}" type="datetimeFigureOut">
              <a:rPr lang="tr-TR" smtClean="0"/>
              <a:t>22.05.2019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16434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596979E-0EF3-46B3-84A7-FBA744A7E424}" type="datetimeFigureOut">
              <a:rPr lang="tr-TR" smtClean="0"/>
              <a:t>22.05.2019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198008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596979E-0EF3-46B3-84A7-FBA744A7E424}" type="datetimeFigureOut">
              <a:rPr lang="tr-TR" smtClean="0"/>
              <a:t>22.05.2019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26285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596979E-0EF3-46B3-84A7-FBA744A7E424}" type="datetimeFigureOut">
              <a:rPr lang="tr-TR" smtClean="0"/>
              <a:t>22.05.2019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272919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596979E-0EF3-46B3-84A7-FBA744A7E424}" type="datetimeFigureOut">
              <a:rPr lang="tr-TR" smtClean="0"/>
              <a:t>22.05.2019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359561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596979E-0EF3-46B3-84A7-FBA744A7E424}" type="datetimeFigureOut">
              <a:rPr lang="tr-TR" smtClean="0"/>
              <a:t>22.05.2019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33602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596979E-0EF3-46B3-84A7-FBA744A7E424}" type="datetimeFigureOut">
              <a:rPr lang="tr-TR" smtClean="0"/>
              <a:t>22.05.2019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3746179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596979E-0EF3-46B3-84A7-FBA744A7E424}" type="datetimeFigureOut">
              <a:rPr lang="tr-TR" smtClean="0"/>
              <a:t>22.05.2019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168495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596979E-0EF3-46B3-84A7-FBA744A7E424}" type="datetimeFigureOut">
              <a:rPr lang="tr-TR" smtClean="0"/>
              <a:t>22.05.2019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3100143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596979E-0EF3-46B3-84A7-FBA744A7E424}" type="datetimeFigureOut">
              <a:rPr lang="tr-TR" smtClean="0"/>
              <a:t>22.05.2019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693296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6979E-0EF3-46B3-84A7-FBA744A7E424}" type="datetimeFigureOut">
              <a:rPr lang="tr-TR" smtClean="0"/>
              <a:t>22.05.2019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5EA54-7E30-456B-AD87-8871DAF51B09}" type="slidenum">
              <a:rPr lang="tr-TR" smtClean="0"/>
              <a:t>‹#›</a:t>
            </a:fld>
            <a:endParaRPr lang="tr-TR"/>
          </a:p>
        </p:txBody>
      </p:sp>
    </p:spTree>
    <p:extLst>
      <p:ext uri="{BB962C8B-B14F-4D97-AF65-F5344CB8AC3E}">
        <p14:creationId xmlns:p14="http://schemas.microsoft.com/office/powerpoint/2010/main" val="2851545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tr/url?sa=i&amp;rct=j&amp;q=etik+haftas&#305;+g&#246;rselleri&amp;source=images&amp;cd=&amp;cad=rja&amp;docid=8F8AuQQBHVLotM&amp;tbnid=wCvKTflSWgaoMM:&amp;ved=0CAUQjRw&amp;url=http://www.farmaskop.com.tr/novartis-calisanlari-verimli-toplanti-haftasini-kutladi/&amp;ei=TTWnUafmFMLFPcPmgWA&amp;bvm=bv.47244034,d.ZWU&amp;psig=AFQjCNHKXv7DzQXW4cXzIDabtC97xfoeZA&amp;ust=1369999023371306"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google.com.tr/imgres?imgurl=http://images.habervitrini.com/haber_resim/saskin_korku.jpg&amp;imgrefurl=http://www.habervitrini.com/haber.asp?id=205521&amp;h=230&amp;w=230&amp;sz=13&amp;hl=tr&amp;start=2&amp;tbnid=xzeIH5V_hrdd4M:&amp;tbnh=108&amp;tbnw=108&amp;prev=/images?q=%C5%9Fa%C5%9Fk%C4%B1n+kad%C4%B1n&amp;gbv=2&amp;ndsp=20&amp;hl=tr&amp;sa=N" TargetMode="Externa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tr/url?sa=i&amp;rct=j&amp;q=y&#246;netici+lider&amp;source=images&amp;cd=&amp;cad=rja&amp;docid=PJr79maf-XVZhM&amp;tbnid=C1rRGYOOHXpFtM:&amp;ved=0CAUQjRw&amp;url=http://www.uzmantv.com/konu/lider-yonetici-olun&amp;ei=smioUa2RCc2KswbS9YHYBQ&amp;bvm=bv.47244034,d.bGE&amp;psig=AFQjCNGC8lOX7r9QxtoWRqJXhcuZKC3ajg&amp;ust=1370077370559095" TargetMode="Externa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on5yirmi5.com/genc/haber.44472/iyi-bir-lider-nasil-davranmalidir.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tr/url?sa=i&amp;rct=j&amp;q=etik+haftas&#305;+g&#246;rselleri&amp;source=images&amp;cd=&amp;cad=rja&amp;docid=PHaftIKVOf8ZqM&amp;tbnid=o9P0hdw4Rp7M8M:&amp;ved=0CAUQjRw&amp;url=http://www.odemis.gov.tr/default_B1.aspx?content=1011&amp;ei=sTWnUYqDOcSfO9eSgagB&amp;psig=AFQjCNEaXFmTfAwx-ZX_Shiu8Xymnb3xwA&amp;ust=1369999148240159"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m.tr/imgres?imgurl=http://geldik.biz/wp-content/uploads/2007/10/etik.jpg&amp;imgrefurl=http://geldik.biz/etiket/blog/&amp;h=200&amp;w=184&amp;sz=22&amp;hl=tr&amp;start=5&amp;tbnid=pEpsjs7IJQoiBM:&amp;tbnh=104&amp;tbnw=96&amp;prev=/images?q=ET%C4%B0K&amp;gbv=2&amp;hl=tr&amp;sa=G"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etik.meb.gov.tr/etik_davrani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tr/imgres?q=etik+haftas%C4%B1&amp;sa=X&amp;biw=1524&amp;bih=715&amp;tbm=isch&amp;tbnid=jD4KTL0BxE3-PM:&amp;imgrefurl=http://www.ceml.k12.tr/node/214&amp;docid=y6pyEIgxfPFMeM&amp;imgurl=http://www.ceml.k12.tr/sites/default/files/imagecache/haberdetay_300x250/haberanaresim/214/18/haber214-605.png&amp;w=300&amp;h=250&amp;ei=yzOnUcLPGsSwOY7igZgM&amp;zoom=1&amp;ved=1t:3588,r:22,s:0,i:233&amp;iact=rc&amp;dur=4345&amp;page=2&amp;tbnh=198&amp;tbnw=240&amp;start=22&amp;ndsp=26&amp;tx=93.04762268066406&amp;ty=134.85714721679687"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tr/url?sa=i&amp;rct=j&amp;q=etik&amp;source=images&amp;cd=&amp;docid=uGmaFPcJpb1xyM&amp;tbnid=IuSF1DvMJLi5RM:&amp;ved=0CAUQjRw&amp;url=http://1sosyalmedyaajansi.com/blog/sosyal-medyada-etik-davranmak-marka-etiketinizi-yukseltir/&amp;ei=y3GoUZq5Dcjbswa8rIDYCQ&amp;bvm=bv.47244034,d.bGE&amp;psig=AFQjCNE5-7pdBmUrxdlrIP1vE2nAA93pPg&amp;ust=1370080068707170"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p:txBody>
          <a:bodyPr>
            <a:noAutofit/>
          </a:bodyPr>
          <a:lstStyle/>
          <a:p>
            <a:r>
              <a:rPr lang="tr-TR" sz="5000" b="1" dirty="0">
                <a:solidFill>
                  <a:schemeClr val="accent1">
                    <a:lumMod val="75000"/>
                  </a:schemeClr>
                </a:solidFill>
              </a:rPr>
              <a:t>ETİK </a:t>
            </a:r>
            <a:br>
              <a:rPr lang="tr-TR" sz="5000" b="1" dirty="0">
                <a:solidFill>
                  <a:schemeClr val="accent1">
                    <a:lumMod val="75000"/>
                  </a:schemeClr>
                </a:solidFill>
              </a:rPr>
            </a:br>
            <a:r>
              <a:rPr lang="tr-TR" sz="5000" b="1" dirty="0">
                <a:solidFill>
                  <a:schemeClr val="accent1">
                    <a:lumMod val="75000"/>
                  </a:schemeClr>
                </a:solidFill>
              </a:rPr>
              <a:t>DAVRANIŞ İLKELERİ EĞİTİMİ</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4365105"/>
            <a:ext cx="3672408" cy="2492896"/>
          </a:xfrm>
          <a:prstGeom prst="rect">
            <a:avLst/>
          </a:prstGeom>
        </p:spPr>
      </p:pic>
    </p:spTree>
    <p:extLst>
      <p:ext uri="{BB962C8B-B14F-4D97-AF65-F5344CB8AC3E}">
        <p14:creationId xmlns:p14="http://schemas.microsoft.com/office/powerpoint/2010/main" val="767036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239014" y="476672"/>
            <a:ext cx="6624736" cy="683264"/>
          </a:xfrm>
          <a:prstGeom prst="rect">
            <a:avLst/>
          </a:prstGeom>
        </p:spPr>
        <p:txBody>
          <a:bodyPr wrap="square">
            <a:spAutoFit/>
          </a:bodyPr>
          <a:lstStyle/>
          <a:p>
            <a:pPr algn="ctr" eaLnBrk="1" hangingPunct="1">
              <a:lnSpc>
                <a:spcPct val="80000"/>
              </a:lnSpc>
              <a:buFont typeface="Wingdings" pitchFamily="2" charset="2"/>
              <a:buNone/>
              <a:defRPr/>
            </a:pPr>
            <a:r>
              <a:rPr lang="tr-TR" sz="3000" b="1" dirty="0">
                <a:solidFill>
                  <a:srgbClr val="FF0000"/>
                </a:solidFill>
                <a:effectLst>
                  <a:outerShdw blurRad="38100" dist="38100" dir="2700000" algn="tl">
                    <a:srgbClr val="C0C0C0"/>
                  </a:outerShdw>
                </a:effectLst>
              </a:rPr>
              <a:t>ETİK DAVRANIŞ İLKELERİNE UYULMASI</a:t>
            </a:r>
          </a:p>
          <a:p>
            <a:pPr algn="ctr" eaLnBrk="1" hangingPunct="1">
              <a:lnSpc>
                <a:spcPct val="80000"/>
              </a:lnSpc>
              <a:buFont typeface="Wingdings" pitchFamily="2" charset="2"/>
              <a:buNone/>
              <a:defRPr/>
            </a:pPr>
            <a:endParaRPr lang="tr-TR" dirty="0">
              <a:solidFill>
                <a:srgbClr val="FF0000"/>
              </a:solidFill>
            </a:endParaRPr>
          </a:p>
        </p:txBody>
      </p:sp>
      <p:sp>
        <p:nvSpPr>
          <p:cNvPr id="8" name="Dikdörtgen 7"/>
          <p:cNvSpPr/>
          <p:nvPr/>
        </p:nvSpPr>
        <p:spPr>
          <a:xfrm>
            <a:off x="306442" y="1411616"/>
            <a:ext cx="8320924" cy="861774"/>
          </a:xfrm>
          <a:prstGeom prst="rect">
            <a:avLst/>
          </a:prstGeom>
        </p:spPr>
        <p:txBody>
          <a:bodyPr wrap="square">
            <a:spAutoFit/>
          </a:bodyPr>
          <a:lstStyle/>
          <a:p>
            <a:pPr algn="ctr"/>
            <a:r>
              <a:rPr lang="tr-TR" sz="2500" b="1" i="1" dirty="0"/>
              <a:t>    Kurum içinde, </a:t>
            </a:r>
            <a:r>
              <a:rPr lang="tr-TR" sz="2500" b="1" i="1" dirty="0">
                <a:solidFill>
                  <a:schemeClr val="accent6">
                    <a:lumMod val="50000"/>
                  </a:schemeClr>
                </a:solidFill>
              </a:rPr>
              <a:t>temel değerler ve iş etiği prensiplerinin    </a:t>
            </a:r>
            <a:r>
              <a:rPr lang="tr-TR" sz="2500" b="1" i="1" dirty="0"/>
              <a:t>sahiplenilmesi ve yaşatılması zorunludur. </a:t>
            </a:r>
          </a:p>
        </p:txBody>
      </p:sp>
      <p:sp>
        <p:nvSpPr>
          <p:cNvPr id="9" name="Dikdörtgen 8"/>
          <p:cNvSpPr/>
          <p:nvPr/>
        </p:nvSpPr>
        <p:spPr>
          <a:xfrm>
            <a:off x="155509" y="2564904"/>
            <a:ext cx="8988491" cy="2246769"/>
          </a:xfrm>
          <a:prstGeom prst="rect">
            <a:avLst/>
          </a:prstGeom>
        </p:spPr>
        <p:txBody>
          <a:bodyPr wrap="square">
            <a:spAutoFit/>
          </a:bodyPr>
          <a:lstStyle/>
          <a:p>
            <a:r>
              <a:rPr lang="tr-TR" sz="2000" dirty="0"/>
              <a:t>	İş davranışlarımızın etik dışı olup olmayacağını,  kurum çalışanları olarak     </a:t>
            </a:r>
          </a:p>
          <a:p>
            <a:r>
              <a:rPr lang="tr-TR" sz="2000" dirty="0"/>
              <a:t>      önceden kendimize yöneltebileceğimiz:</a:t>
            </a:r>
          </a:p>
          <a:p>
            <a:r>
              <a:rPr lang="tr-TR" sz="2000" b="1" dirty="0">
                <a:solidFill>
                  <a:schemeClr val="accent6">
                    <a:lumMod val="50000"/>
                  </a:schemeClr>
                </a:solidFill>
              </a:rPr>
              <a:t>	</a:t>
            </a:r>
            <a:r>
              <a:rPr lang="tr-TR" sz="2000" b="1" i="1" dirty="0">
                <a:solidFill>
                  <a:schemeClr val="accent6">
                    <a:lumMod val="50000"/>
                  </a:schemeClr>
                </a:solidFill>
              </a:rPr>
              <a:t>“Yaptığım doğru, adil ve yasal mıdır?”, </a:t>
            </a:r>
          </a:p>
          <a:p>
            <a:r>
              <a:rPr lang="tr-TR" sz="2000" b="1" i="1" dirty="0">
                <a:solidFill>
                  <a:srgbClr val="00B0F0"/>
                </a:solidFill>
              </a:rPr>
              <a:t>	“Bu davranışım kuruluşumun temel değerleri ile örtüşmekte midir?”,</a:t>
            </a:r>
          </a:p>
          <a:p>
            <a:r>
              <a:rPr lang="tr-TR" sz="2000" b="1" i="1" dirty="0"/>
              <a:t>	</a:t>
            </a:r>
            <a:r>
              <a:rPr lang="tr-TR" sz="2000" b="1" i="1" dirty="0">
                <a:solidFill>
                  <a:schemeClr val="accent4">
                    <a:lumMod val="75000"/>
                  </a:schemeClr>
                </a:solidFill>
              </a:rPr>
              <a:t>“Bu yaptığımı rahatlıkla arkadaşlarımla paylaşabilir miyim?”, </a:t>
            </a:r>
          </a:p>
          <a:p>
            <a:r>
              <a:rPr lang="tr-TR" sz="2000" b="1" i="1" dirty="0">
                <a:solidFill>
                  <a:srgbClr val="C00000"/>
                </a:solidFill>
              </a:rPr>
              <a:t>	</a:t>
            </a:r>
            <a:r>
              <a:rPr lang="tr-TR" sz="2000" b="1" i="1" dirty="0">
                <a:solidFill>
                  <a:srgbClr val="00B050"/>
                </a:solidFill>
              </a:rPr>
              <a:t>“Bu davranışımızdan kimler, nasıl haksız zarar görebilir?”</a:t>
            </a:r>
            <a:r>
              <a:rPr lang="tr-TR" sz="2000" b="1" i="1" dirty="0">
                <a:solidFill>
                  <a:srgbClr val="C00000"/>
                </a:solidFill>
              </a:rPr>
              <a:t> </a:t>
            </a:r>
          </a:p>
          <a:p>
            <a:r>
              <a:rPr lang="tr-TR" sz="2000" dirty="0"/>
              <a:t>       sorularıyla test edebiliriz. </a:t>
            </a:r>
          </a:p>
        </p:txBody>
      </p:sp>
      <p:pic>
        <p:nvPicPr>
          <p:cNvPr id="6" name="Resim 5" descr="http://www.mobildev.com/images/200calisma_politikamiz.jpg"/>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811673"/>
            <a:ext cx="3632835" cy="1626235"/>
          </a:xfrm>
          <a:prstGeom prst="rect">
            <a:avLst/>
          </a:prstGeom>
          <a:noFill/>
          <a:ln>
            <a:noFill/>
          </a:ln>
        </p:spPr>
      </p:pic>
    </p:spTree>
    <p:extLst>
      <p:ext uri="{BB962C8B-B14F-4D97-AF65-F5344CB8AC3E}">
        <p14:creationId xmlns:p14="http://schemas.microsoft.com/office/powerpoint/2010/main" val="1796224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259632" y="499490"/>
            <a:ext cx="6264696"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None/>
            </a:pPr>
            <a:r>
              <a:rPr lang="tr-TR" sz="2500" dirty="0">
                <a:solidFill>
                  <a:srgbClr val="FF0000"/>
                </a:solidFill>
              </a:rPr>
              <a:t>Etik davranışı etkileyen 3 faktör </a:t>
            </a:r>
            <a:r>
              <a:rPr lang="tr-TR" sz="2500" dirty="0"/>
              <a:t>:</a:t>
            </a:r>
          </a:p>
          <a:p>
            <a:pPr algn="ctr">
              <a:buNone/>
            </a:pPr>
            <a:r>
              <a:rPr lang="tr-TR" sz="2500" b="1" dirty="0">
                <a:solidFill>
                  <a:schemeClr val="accent5">
                    <a:lumMod val="75000"/>
                  </a:schemeClr>
                </a:solidFill>
              </a:rPr>
              <a:t>1-Kişisel ahlak özellikleri,</a:t>
            </a:r>
          </a:p>
          <a:p>
            <a:pPr algn="ctr">
              <a:buNone/>
            </a:pPr>
            <a:r>
              <a:rPr lang="tr-TR" sz="2500" b="1" dirty="0">
                <a:solidFill>
                  <a:schemeClr val="accent5">
                    <a:lumMod val="75000"/>
                  </a:schemeClr>
                </a:solidFill>
              </a:rPr>
              <a:t>2-Kişinin yaşadığı sosyal çevre,</a:t>
            </a:r>
          </a:p>
          <a:p>
            <a:pPr algn="ctr">
              <a:buNone/>
            </a:pPr>
            <a:r>
              <a:rPr lang="tr-TR" sz="2500" b="1" dirty="0">
                <a:solidFill>
                  <a:schemeClr val="accent5">
                    <a:lumMod val="75000"/>
                  </a:schemeClr>
                </a:solidFill>
              </a:rPr>
              <a:t>3-Çalıştığı kuruluşun özellikleridir.</a:t>
            </a:r>
          </a:p>
        </p:txBody>
      </p:sp>
      <p:sp>
        <p:nvSpPr>
          <p:cNvPr id="6" name="Dikdörtgen 5"/>
          <p:cNvSpPr/>
          <p:nvPr/>
        </p:nvSpPr>
        <p:spPr>
          <a:xfrm>
            <a:off x="564965" y="2875870"/>
            <a:ext cx="5159163" cy="3170099"/>
          </a:xfrm>
          <a:prstGeom prst="rect">
            <a:avLst/>
          </a:prstGeom>
        </p:spPr>
        <p:txBody>
          <a:bodyPr wrap="square">
            <a:spAutoFit/>
          </a:bodyPr>
          <a:lstStyle/>
          <a:p>
            <a:pPr algn="ctr">
              <a:buNone/>
            </a:pPr>
            <a:r>
              <a:rPr lang="tr-TR" sz="2500" b="1" dirty="0">
                <a:solidFill>
                  <a:schemeClr val="accent5">
                    <a:lumMod val="50000"/>
                  </a:schemeClr>
                </a:solidFill>
              </a:rPr>
              <a:t>Çalışanların işyerine karşı sorumlulukları, </a:t>
            </a:r>
          </a:p>
          <a:p>
            <a:pPr algn="ctr">
              <a:buNone/>
            </a:pPr>
            <a:r>
              <a:rPr lang="tr-TR" sz="2500" b="1" dirty="0">
                <a:solidFill>
                  <a:schemeClr val="accent5">
                    <a:lumMod val="50000"/>
                  </a:schemeClr>
                </a:solidFill>
              </a:rPr>
              <a:t>kişilerin </a:t>
            </a:r>
            <a:r>
              <a:rPr lang="tr-TR" sz="2500" b="1" dirty="0">
                <a:solidFill>
                  <a:srgbClr val="FF0000"/>
                </a:solidFill>
              </a:rPr>
              <a:t>sadakat bilincine </a:t>
            </a:r>
            <a:r>
              <a:rPr lang="tr-TR" sz="2500" b="1" dirty="0">
                <a:solidFill>
                  <a:schemeClr val="accent5">
                    <a:lumMod val="50000"/>
                  </a:schemeClr>
                </a:solidFill>
              </a:rPr>
              <a:t>sahip olmaları ile ilgilidir. </a:t>
            </a:r>
          </a:p>
          <a:p>
            <a:pPr algn="ctr">
              <a:buNone/>
            </a:pPr>
            <a:endParaRPr lang="tr-TR" sz="2500" b="1" dirty="0">
              <a:solidFill>
                <a:schemeClr val="accent5">
                  <a:lumMod val="50000"/>
                </a:schemeClr>
              </a:solidFill>
            </a:endParaRPr>
          </a:p>
          <a:p>
            <a:pPr algn="ctr">
              <a:buNone/>
            </a:pPr>
            <a:r>
              <a:rPr lang="tr-TR" sz="2500" b="1" dirty="0">
                <a:solidFill>
                  <a:schemeClr val="accent5">
                    <a:lumMod val="50000"/>
                  </a:schemeClr>
                </a:solidFill>
              </a:rPr>
              <a:t>Çalışanların işyerindeki tüm değerleri </a:t>
            </a:r>
          </a:p>
          <a:p>
            <a:pPr algn="ctr">
              <a:buNone/>
            </a:pPr>
            <a:r>
              <a:rPr lang="tr-TR" sz="2500" b="1" dirty="0">
                <a:solidFill>
                  <a:srgbClr val="FF0000"/>
                </a:solidFill>
              </a:rPr>
              <a:t>kendi öz değerleri gibi </a:t>
            </a:r>
          </a:p>
          <a:p>
            <a:pPr algn="ctr">
              <a:buNone/>
            </a:pPr>
            <a:r>
              <a:rPr lang="tr-TR" sz="2500" b="1" dirty="0">
                <a:solidFill>
                  <a:schemeClr val="accent5">
                    <a:lumMod val="50000"/>
                  </a:schemeClr>
                </a:solidFill>
              </a:rPr>
              <a:t>benimsemeleri gerekmektedir.</a:t>
            </a:r>
          </a:p>
        </p:txBody>
      </p:sp>
      <p:pic>
        <p:nvPicPr>
          <p:cNvPr id="7" name="Resim 6" descr="http://www.farmaskop.com.tr/Upload/Image/novartis-verimli-toplanti-mesai-haftasi-2.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429000"/>
            <a:ext cx="2519538" cy="1800200"/>
          </a:xfrm>
          <a:prstGeom prst="rect">
            <a:avLst/>
          </a:prstGeom>
          <a:noFill/>
          <a:ln>
            <a:noFill/>
          </a:ln>
        </p:spPr>
      </p:pic>
    </p:spTree>
    <p:extLst>
      <p:ext uri="{BB962C8B-B14F-4D97-AF65-F5344CB8AC3E}">
        <p14:creationId xmlns:p14="http://schemas.microsoft.com/office/powerpoint/2010/main" val="1202748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http://www.ozetbilgiler.com/wp-content/uploads/2012/02/etik.jpg"/>
          <p:cNvPicPr/>
          <p:nvPr/>
        </p:nvPicPr>
        <p:blipFill>
          <a:blip r:embed="rId2">
            <a:extLst>
              <a:ext uri="{28A0092B-C50C-407E-A947-70E740481C1C}">
                <a14:useLocalDpi xmlns:a14="http://schemas.microsoft.com/office/drawing/2010/main" val="0"/>
              </a:ext>
            </a:extLst>
          </a:blip>
          <a:srcRect/>
          <a:stretch>
            <a:fillRect/>
          </a:stretch>
        </p:blipFill>
        <p:spPr bwMode="auto">
          <a:xfrm>
            <a:off x="411538" y="476672"/>
            <a:ext cx="8192910" cy="5976664"/>
          </a:xfrm>
          <a:prstGeom prst="rect">
            <a:avLst/>
          </a:prstGeom>
          <a:ln/>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3889956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74638"/>
            <a:ext cx="8568952" cy="1210146"/>
          </a:xfrm>
        </p:spPr>
        <p:style>
          <a:lnRef idx="1">
            <a:schemeClr val="accent2"/>
          </a:lnRef>
          <a:fillRef idx="2">
            <a:schemeClr val="accent2"/>
          </a:fillRef>
          <a:effectRef idx="1">
            <a:schemeClr val="accent2"/>
          </a:effectRef>
          <a:fontRef idx="minor">
            <a:schemeClr val="dk1"/>
          </a:fontRef>
        </p:style>
        <p:txBody>
          <a:bodyPr>
            <a:normAutofit/>
          </a:bodyPr>
          <a:lstStyle/>
          <a:p>
            <a:r>
              <a:rPr lang="tr-TR" sz="3000" b="1" i="1" dirty="0">
                <a:latin typeface="Arial Black" pitchFamily="34" charset="0"/>
              </a:rPr>
              <a:t>ETİK DIŞI DAVRANIŞLARIN ÖNLENMESİ  İÇİN NELER YAPILABİLİR?</a:t>
            </a:r>
          </a:p>
        </p:txBody>
      </p:sp>
      <p:sp>
        <p:nvSpPr>
          <p:cNvPr id="3" name="İçerik Yer Tutucusu 2"/>
          <p:cNvSpPr>
            <a:spLocks noGrp="1"/>
          </p:cNvSpPr>
          <p:nvPr>
            <p:ph sz="half" idx="1"/>
          </p:nvPr>
        </p:nvSpPr>
        <p:spPr>
          <a:xfrm>
            <a:off x="2699792" y="1816225"/>
            <a:ext cx="6120680" cy="4709119"/>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algn="just"/>
            <a:r>
              <a:rPr lang="tr-TR" dirty="0"/>
              <a:t>Etik dışı davranışların ülkeye verdiği zararlar konusunda toplumun her kesiminin bilinçlendirilmesi gerekir.</a:t>
            </a:r>
          </a:p>
          <a:p>
            <a:pPr marL="0" indent="0" algn="just">
              <a:buNone/>
            </a:pPr>
            <a:endParaRPr lang="tr-TR" dirty="0"/>
          </a:p>
          <a:p>
            <a:pPr algn="just"/>
            <a:r>
              <a:rPr lang="tr-TR" dirty="0"/>
              <a:t>Bunun için ailede başlayıp, okullarda devam eden eğitimle etik ve sorumluluk gibi temel değerlerin verilmesi çok önemlidir.</a:t>
            </a:r>
          </a:p>
          <a:p>
            <a:pPr algn="just"/>
            <a:endParaRPr lang="tr-TR" dirty="0"/>
          </a:p>
          <a:p>
            <a:pPr algn="just"/>
            <a:r>
              <a:rPr lang="tr-TR" dirty="0"/>
              <a:t>Eğitim kurumları dışında, işyerlerinde de hizmet içi eğitimler, seminerler gibi etkinliklerle etik dışı davranışlara karşı bir kamuoyu oluşturmak, etik dışı davranışların önlenmesinde faydalı  olacaktır.</a:t>
            </a:r>
          </a:p>
          <a:p>
            <a:endParaRPr lang="tr-TR" dirty="0"/>
          </a:p>
        </p:txBody>
      </p:sp>
      <p:pic>
        <p:nvPicPr>
          <p:cNvPr id="5" name="Resim 4" descr="http://www.netmarket.com.tr/images/hakkimizda.gif"/>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20888"/>
            <a:ext cx="2226940" cy="2687955"/>
          </a:xfrm>
          <a:prstGeom prst="rect">
            <a:avLst/>
          </a:prstGeom>
          <a:noFill/>
          <a:ln>
            <a:noFill/>
          </a:ln>
        </p:spPr>
      </p:pic>
    </p:spTree>
    <p:extLst>
      <p:ext uri="{BB962C8B-B14F-4D97-AF65-F5344CB8AC3E}">
        <p14:creationId xmlns:p14="http://schemas.microsoft.com/office/powerpoint/2010/main" val="2772795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987602" y="2060848"/>
            <a:ext cx="7232892" cy="3312368"/>
          </a:xfrm>
        </p:spPr>
        <p:txBody>
          <a:bodyPr>
            <a:normAutofit fontScale="92500"/>
          </a:bodyPr>
          <a:lstStyle/>
          <a:p>
            <a:r>
              <a:rPr lang="tr-TR" sz="3000" b="1" dirty="0">
                <a:solidFill>
                  <a:schemeClr val="tx2"/>
                </a:solidFill>
                <a:latin typeface="Comic Sans MS" pitchFamily="66" charset="0"/>
              </a:rPr>
              <a:t>Kendi kişisel değerlerimize ek olarak, kurum değerlerinin, karlılığın, profesyonel sorumluluk ve beklentilerin de girmesiyle  karar vermenin farklı bir boyuta taşındığı, iş yaşamında doğru, haklı, iyi ve adil olduğuna inandığımız şeyleri belirleyerek yapmaktır</a:t>
            </a:r>
            <a:r>
              <a:rPr lang="tr-TR" b="1" dirty="0">
                <a:solidFill>
                  <a:schemeClr val="tx2"/>
                </a:solidFill>
                <a:latin typeface="Comic Sans MS" pitchFamily="66" charset="0"/>
              </a:rPr>
              <a:t>.</a:t>
            </a:r>
          </a:p>
          <a:p>
            <a:endParaRPr lang="tr-TR" b="1" dirty="0">
              <a:solidFill>
                <a:schemeClr val="tx2"/>
              </a:solidFill>
            </a:endParaRPr>
          </a:p>
        </p:txBody>
      </p:sp>
      <p:sp>
        <p:nvSpPr>
          <p:cNvPr id="4" name="Başlık 1"/>
          <p:cNvSpPr txBox="1">
            <a:spLocks noGrp="1"/>
          </p:cNvSpPr>
          <p:nvPr>
            <p:ph type="ctrTitle"/>
          </p:nvPr>
        </p:nvSpPr>
        <p:spPr bwMode="auto">
          <a:xfrm>
            <a:off x="2267745" y="260648"/>
            <a:ext cx="4654285" cy="137058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tr-TR" b="1" i="1" dirty="0">
                <a:solidFill>
                  <a:schemeClr val="tx2"/>
                </a:solidFill>
              </a:rPr>
              <a:t>İŞ ETİĞİ NEDİR?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227" y="5061608"/>
            <a:ext cx="2449489" cy="178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Resim 4" descr="http://www.wifaq.com/arb/assets/pag_images/bfb220fb804427b3af9f2411fa7dd66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9898"/>
            <a:ext cx="2943225" cy="800100"/>
          </a:xfrm>
          <a:prstGeom prst="rect">
            <a:avLst/>
          </a:prstGeom>
          <a:noFill/>
          <a:ln>
            <a:noFill/>
          </a:ln>
        </p:spPr>
      </p:pic>
    </p:spTree>
    <p:extLst>
      <p:ext uri="{BB962C8B-B14F-4D97-AF65-F5344CB8AC3E}">
        <p14:creationId xmlns:p14="http://schemas.microsoft.com/office/powerpoint/2010/main" val="267295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476672"/>
            <a:ext cx="5856651" cy="1440160"/>
          </a:xfrm>
        </p:spPr>
        <p:style>
          <a:lnRef idx="1">
            <a:schemeClr val="accent5"/>
          </a:lnRef>
          <a:fillRef idx="2">
            <a:schemeClr val="accent5"/>
          </a:fillRef>
          <a:effectRef idx="1">
            <a:schemeClr val="accent5"/>
          </a:effectRef>
          <a:fontRef idx="minor">
            <a:schemeClr val="dk1"/>
          </a:fontRef>
        </p:style>
        <p:txBody>
          <a:bodyPr/>
          <a:lstStyle/>
          <a:p>
            <a:pPr eaLnBrk="1" hangingPunct="1">
              <a:defRPr/>
            </a:pPr>
            <a:r>
              <a:rPr lang="tr-TR" b="1" dirty="0">
                <a:solidFill>
                  <a:srgbClr val="007AD6"/>
                </a:solidFill>
              </a:rPr>
              <a:t>İş etiğinin temelinde</a:t>
            </a:r>
            <a:br>
              <a:rPr lang="tr-TR" b="1" dirty="0">
                <a:solidFill>
                  <a:srgbClr val="007AD6"/>
                </a:solidFill>
              </a:rPr>
            </a:br>
            <a:r>
              <a:rPr lang="tr-TR" b="1" dirty="0">
                <a:solidFill>
                  <a:srgbClr val="007AD6"/>
                </a:solidFill>
              </a:rPr>
              <a:t> </a:t>
            </a:r>
            <a:r>
              <a:rPr lang="tr-TR" b="1" dirty="0">
                <a:solidFill>
                  <a:srgbClr val="FF0000"/>
                </a:solidFill>
              </a:rPr>
              <a:t>insanlarla ilişkiler </a:t>
            </a:r>
            <a:r>
              <a:rPr lang="tr-TR" b="1" dirty="0">
                <a:solidFill>
                  <a:srgbClr val="007AD6"/>
                </a:solidFill>
              </a:rPr>
              <a:t>yatar.</a:t>
            </a:r>
          </a:p>
        </p:txBody>
      </p:sp>
      <p:sp>
        <p:nvSpPr>
          <p:cNvPr id="3" name="Alt Başlık 2"/>
          <p:cNvSpPr>
            <a:spLocks noGrp="1"/>
          </p:cNvSpPr>
          <p:nvPr>
            <p:ph type="subTitle" idx="1"/>
          </p:nvPr>
        </p:nvSpPr>
        <p:spPr>
          <a:xfrm>
            <a:off x="683568" y="2924944"/>
            <a:ext cx="8332418" cy="2952328"/>
          </a:xfrm>
        </p:spPr>
        <p:txBody>
          <a:bodyPr>
            <a:normAutofit/>
          </a:bodyPr>
          <a:lstStyle/>
          <a:p>
            <a:pPr algn="l" eaLnBrk="1" hangingPunct="1">
              <a:defRPr/>
            </a:pPr>
            <a:r>
              <a:rPr lang="tr-TR" dirty="0">
                <a:solidFill>
                  <a:srgbClr val="007AD6"/>
                </a:solidFill>
                <a:effectLst>
                  <a:outerShdw blurRad="38100" dist="38100" dir="2700000" algn="tl">
                    <a:srgbClr val="C0C0C0"/>
                  </a:outerShdw>
                </a:effectLst>
              </a:rPr>
              <a:t>			</a:t>
            </a:r>
            <a:r>
              <a:rPr lang="tr-TR" b="1" dirty="0">
                <a:solidFill>
                  <a:srgbClr val="00B050"/>
                </a:solidFill>
                <a:effectLst>
                  <a:outerShdw blurRad="38100" dist="38100" dir="2700000" algn="tl">
                    <a:srgbClr val="C0C0C0"/>
                  </a:outerShdw>
                </a:effectLst>
              </a:rPr>
              <a:t>Hiç etik bulmuyorum!</a:t>
            </a:r>
          </a:p>
          <a:p>
            <a:pPr algn="l" eaLnBrk="1" hangingPunct="1">
              <a:defRPr/>
            </a:pPr>
            <a:r>
              <a:rPr lang="tr-TR" b="1" dirty="0">
                <a:solidFill>
                  <a:srgbClr val="007AD6"/>
                </a:solidFill>
                <a:effectLst>
                  <a:outerShdw blurRad="38100" dist="38100" dir="2700000" algn="tl">
                    <a:srgbClr val="C0C0C0"/>
                  </a:outerShdw>
                </a:effectLst>
              </a:rPr>
              <a:t>			</a:t>
            </a:r>
            <a:r>
              <a:rPr lang="tr-TR" b="1" dirty="0">
                <a:solidFill>
                  <a:srgbClr val="00B0F0"/>
                </a:solidFill>
                <a:effectLst>
                  <a:outerShdw blurRad="38100" dist="38100" dir="2700000" algn="tl">
                    <a:srgbClr val="C0C0C0"/>
                  </a:outerShdw>
                </a:effectLst>
              </a:rPr>
              <a:t>Bu yaptığınız hiç de etik değil!</a:t>
            </a:r>
          </a:p>
          <a:p>
            <a:pPr algn="l" eaLnBrk="1" hangingPunct="1">
              <a:defRPr/>
            </a:pPr>
            <a:r>
              <a:rPr lang="tr-TR" b="1" dirty="0">
                <a:solidFill>
                  <a:srgbClr val="007AD6"/>
                </a:solidFill>
                <a:effectLst>
                  <a:outerShdw blurRad="38100" dist="38100" dir="2700000" algn="tl">
                    <a:srgbClr val="C0C0C0"/>
                  </a:outerShdw>
                </a:effectLst>
              </a:rPr>
              <a:t>			</a:t>
            </a:r>
            <a:r>
              <a:rPr lang="tr-TR" b="1" dirty="0">
                <a:solidFill>
                  <a:srgbClr val="7030A0"/>
                </a:solidFill>
                <a:effectLst>
                  <a:outerShdw blurRad="38100" dist="38100" dir="2700000" algn="tl">
                    <a:srgbClr val="C0C0C0"/>
                  </a:outerShdw>
                </a:effectLst>
              </a:rPr>
              <a:t>Etik olarak bu yaptığınız yanlış!  </a:t>
            </a:r>
          </a:p>
          <a:p>
            <a:pPr algn="l" eaLnBrk="1" hangingPunct="1">
              <a:defRPr/>
            </a:pPr>
            <a:r>
              <a:rPr lang="tr-TR" b="1" dirty="0">
                <a:solidFill>
                  <a:srgbClr val="007AD6"/>
                </a:solidFill>
                <a:effectLst>
                  <a:outerShdw blurRad="38100" dist="38100" dir="2700000" algn="tl">
                    <a:srgbClr val="C0C0C0"/>
                  </a:outerShdw>
                </a:effectLst>
              </a:rPr>
              <a:t>	</a:t>
            </a:r>
            <a:r>
              <a:rPr lang="tr-TR" b="1" dirty="0">
                <a:solidFill>
                  <a:srgbClr val="007AD6"/>
                </a:solidFill>
              </a:rPr>
              <a:t>			 </a:t>
            </a:r>
          </a:p>
          <a:p>
            <a:pPr algn="l" eaLnBrk="1" hangingPunct="1">
              <a:defRPr/>
            </a:pPr>
            <a:r>
              <a:rPr lang="tr-TR" sz="2500" b="1" dirty="0">
                <a:solidFill>
                  <a:srgbClr val="007AD6"/>
                </a:solidFill>
              </a:rPr>
              <a:t>				</a:t>
            </a:r>
            <a:r>
              <a:rPr lang="tr-TR" sz="2500" b="1" dirty="0">
                <a:solidFill>
                  <a:schemeClr val="tx1">
                    <a:lumMod val="65000"/>
                    <a:lumOff val="35000"/>
                  </a:schemeClr>
                </a:solidFill>
              </a:rPr>
              <a:t>Görüşlerini en aza indirmeliyiz…</a:t>
            </a:r>
          </a:p>
        </p:txBody>
      </p:sp>
      <p:pic>
        <p:nvPicPr>
          <p:cNvPr id="4" name="Picture 4" descr="saskin_kork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95" y="3644901"/>
            <a:ext cx="1426634"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descr="http://www.parafinans.com.tr/upload/ckfinder/images/misyon.jpg"/>
          <p:cNvPicPr/>
          <p:nvPr/>
        </p:nvPicPr>
        <p:blipFill>
          <a:blip r:embed="rId4">
            <a:extLst>
              <a:ext uri="{28A0092B-C50C-407E-A947-70E740481C1C}">
                <a14:useLocalDpi xmlns:a14="http://schemas.microsoft.com/office/drawing/2010/main" val="0"/>
              </a:ext>
            </a:extLst>
          </a:blip>
          <a:srcRect/>
          <a:stretch>
            <a:fillRect/>
          </a:stretch>
        </p:blipFill>
        <p:spPr bwMode="auto">
          <a:xfrm>
            <a:off x="6732241" y="476672"/>
            <a:ext cx="2283746" cy="2376264"/>
          </a:xfrm>
          <a:prstGeom prst="rect">
            <a:avLst/>
          </a:prstGeom>
          <a:noFill/>
          <a:ln>
            <a:noFill/>
          </a:ln>
        </p:spPr>
      </p:pic>
    </p:spTree>
    <p:extLst>
      <p:ext uri="{BB962C8B-B14F-4D97-AF65-F5344CB8AC3E}">
        <p14:creationId xmlns:p14="http://schemas.microsoft.com/office/powerpoint/2010/main" val="765271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283968" y="5373216"/>
            <a:ext cx="4480498" cy="1080120"/>
          </a:xfrm>
        </p:spPr>
        <p:style>
          <a:lnRef idx="2">
            <a:schemeClr val="accent5"/>
          </a:lnRef>
          <a:fillRef idx="1">
            <a:schemeClr val="lt1"/>
          </a:fillRef>
          <a:effectRef idx="0">
            <a:schemeClr val="accent5"/>
          </a:effectRef>
          <a:fontRef idx="minor">
            <a:schemeClr val="dk1"/>
          </a:fontRef>
        </p:style>
        <p:txBody>
          <a:bodyPr/>
          <a:lstStyle/>
          <a:p>
            <a:r>
              <a:rPr lang="tr-TR" sz="2000" dirty="0">
                <a:latin typeface="Comic Sans MS" pitchFamily="66" charset="0"/>
                <a:cs typeface="Times New Roman" charset="0"/>
              </a:rPr>
              <a:t>Etik, bir yönetici açısından iş alanında gerçekleştirilecek doğru ve iyi bir  iştir</a:t>
            </a:r>
            <a:endParaRPr lang="tr-TR" sz="2000" dirty="0"/>
          </a:p>
        </p:txBody>
      </p:sp>
      <p:sp>
        <p:nvSpPr>
          <p:cNvPr id="4" name="Başlık 1"/>
          <p:cNvSpPr txBox="1">
            <a:spLocks/>
          </p:cNvSpPr>
          <p:nvPr/>
        </p:nvSpPr>
        <p:spPr bwMode="auto">
          <a:xfrm>
            <a:off x="475545" y="260648"/>
            <a:ext cx="8000889" cy="151216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tr-TR" b="1" i="1" dirty="0">
                <a:solidFill>
                  <a:schemeClr val="accent5">
                    <a:lumMod val="20000"/>
                    <a:lumOff val="80000"/>
                  </a:schemeClr>
                </a:solidFill>
              </a:rPr>
              <a:t>İŞ ETİĞİNİ UYGULAMAK  </a:t>
            </a:r>
          </a:p>
          <a:p>
            <a:r>
              <a:rPr lang="tr-TR" b="1" i="1" dirty="0">
                <a:solidFill>
                  <a:schemeClr val="accent5">
                    <a:lumMod val="20000"/>
                    <a:lumOff val="80000"/>
                  </a:schemeClr>
                </a:solidFill>
              </a:rPr>
              <a:t>BİZE NE SAĞLAR?</a:t>
            </a:r>
          </a:p>
        </p:txBody>
      </p:sp>
      <p:sp>
        <p:nvSpPr>
          <p:cNvPr id="5" name="Başlık 1"/>
          <p:cNvSpPr txBox="1">
            <a:spLocks/>
          </p:cNvSpPr>
          <p:nvPr/>
        </p:nvSpPr>
        <p:spPr bwMode="auto">
          <a:xfrm>
            <a:off x="4644008" y="1988840"/>
            <a:ext cx="4176464" cy="26642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000" i="1" dirty="0">
                <a:latin typeface="Comic Sans MS" pitchFamily="66" charset="0"/>
              </a:rPr>
              <a:t/>
            </a:r>
            <a:br>
              <a:rPr lang="tr-TR" sz="2000" i="1" dirty="0">
                <a:latin typeface="Comic Sans MS" pitchFamily="66" charset="0"/>
              </a:rPr>
            </a:br>
            <a:r>
              <a:rPr lang="tr-TR" sz="2000" dirty="0">
                <a:latin typeface="Comic Sans MS" pitchFamily="66" charset="0"/>
                <a:cs typeface="Times New Roman" charset="0"/>
              </a:rPr>
              <a:t>Etik programlar kurumun yanında çalışanların da gereksinimlerini ve amaçlarını destekler. </a:t>
            </a:r>
          </a:p>
          <a:p>
            <a:r>
              <a:rPr lang="tr-TR" sz="2000" dirty="0">
                <a:latin typeface="Comic Sans MS" pitchFamily="66" charset="0"/>
                <a:cs typeface="Times New Roman" charset="0"/>
              </a:rPr>
              <a:t>Etik olmayan davranış ile stres arasında bağlantı vardır. Etik programlar stresi de azaltırlar.</a:t>
            </a:r>
            <a:r>
              <a:rPr lang="tr-TR" sz="2000" b="1" dirty="0">
                <a:latin typeface="Comic Sans MS" pitchFamily="66" charset="0"/>
                <a:cs typeface="Times New Roman" charset="0"/>
              </a:rPr>
              <a:t> </a:t>
            </a:r>
            <a:r>
              <a:rPr lang="tr-TR" sz="2000" b="1" dirty="0">
                <a:cs typeface="Times New Roman" charset="0"/>
              </a:rPr>
              <a:t/>
            </a:r>
            <a:br>
              <a:rPr lang="tr-TR" sz="2000" b="1" dirty="0">
                <a:cs typeface="Times New Roman" charset="0"/>
              </a:rPr>
            </a:br>
            <a:endParaRPr lang="tr-TR" sz="2000" dirty="0"/>
          </a:p>
        </p:txBody>
      </p:sp>
      <p:sp>
        <p:nvSpPr>
          <p:cNvPr id="6" name="Başlık 1"/>
          <p:cNvSpPr txBox="1">
            <a:spLocks/>
          </p:cNvSpPr>
          <p:nvPr/>
        </p:nvSpPr>
        <p:spPr bwMode="auto">
          <a:xfrm>
            <a:off x="283524" y="1958610"/>
            <a:ext cx="4192465" cy="269452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000" dirty="0">
                <a:latin typeface="Comic Sans MS" pitchFamily="66" charset="0"/>
                <a:cs typeface="Times New Roman" charset="0"/>
              </a:rPr>
              <a:t>Etik programlar ekip çalışmasını ve verimliliği arttırırlar. </a:t>
            </a:r>
            <a:br>
              <a:rPr lang="tr-TR" sz="2000" dirty="0">
                <a:latin typeface="Comic Sans MS" pitchFamily="66" charset="0"/>
                <a:cs typeface="Times New Roman" charset="0"/>
              </a:rPr>
            </a:br>
            <a:r>
              <a:rPr lang="tr-TR" sz="2000" dirty="0">
                <a:latin typeface="Comic Sans MS" pitchFamily="66" charset="0"/>
                <a:cs typeface="Times New Roman" charset="0"/>
              </a:rPr>
              <a:t>Çalışanlar birbirlerinin değerlerine ve kuruma bağlılık hissederler ve bu da güçlü motivasyon ve performansı getiri</a:t>
            </a:r>
            <a:r>
              <a:rPr lang="tr-TR" sz="2000" dirty="0">
                <a:latin typeface="Comic Sans MS" pitchFamily="66" charset="0"/>
              </a:rPr>
              <a:t>r.</a:t>
            </a:r>
            <a:endParaRPr lang="tr-TR" sz="2000" dirty="0"/>
          </a:p>
        </p:txBody>
      </p:sp>
      <p:pic>
        <p:nvPicPr>
          <p:cNvPr id="7" name="Resim 6" descr="http://web-2.oauife.edu.ng/economics/images/about_us2.jpg"/>
          <p:cNvPicPr/>
          <p:nvPr/>
        </p:nvPicPr>
        <p:blipFill>
          <a:blip r:embed="rId2">
            <a:extLst>
              <a:ext uri="{28A0092B-C50C-407E-A947-70E740481C1C}">
                <a14:useLocalDpi xmlns:a14="http://schemas.microsoft.com/office/drawing/2010/main" val="0"/>
              </a:ext>
            </a:extLst>
          </a:blip>
          <a:srcRect/>
          <a:stretch>
            <a:fillRect/>
          </a:stretch>
        </p:blipFill>
        <p:spPr bwMode="auto">
          <a:xfrm>
            <a:off x="899592" y="4941168"/>
            <a:ext cx="2592288" cy="1700808"/>
          </a:xfrm>
          <a:prstGeom prst="rect">
            <a:avLst/>
          </a:prstGeom>
          <a:noFill/>
          <a:ln>
            <a:noFill/>
          </a:ln>
        </p:spPr>
      </p:pic>
    </p:spTree>
    <p:extLst>
      <p:ext uri="{BB962C8B-B14F-4D97-AF65-F5344CB8AC3E}">
        <p14:creationId xmlns:p14="http://schemas.microsoft.com/office/powerpoint/2010/main" val="2520402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endParaRPr lang="tr-TR" dirty="0"/>
          </a:p>
        </p:txBody>
      </p:sp>
      <p:pic>
        <p:nvPicPr>
          <p:cNvPr id="205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73" y="551119"/>
            <a:ext cx="7730464" cy="5715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99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18851" y="332656"/>
            <a:ext cx="6264696" cy="792088"/>
          </a:xfrm>
        </p:spPr>
        <p:style>
          <a:lnRef idx="2">
            <a:schemeClr val="accent2"/>
          </a:lnRef>
          <a:fillRef idx="1">
            <a:schemeClr val="lt1"/>
          </a:fillRef>
          <a:effectRef idx="0">
            <a:schemeClr val="accent2"/>
          </a:effectRef>
          <a:fontRef idx="minor">
            <a:schemeClr val="dk1"/>
          </a:fontRef>
        </p:style>
        <p:txBody>
          <a:bodyPr>
            <a:noAutofit/>
          </a:bodyPr>
          <a:lstStyle/>
          <a:p>
            <a:r>
              <a:rPr lang="tr-TR" sz="2000" b="1" dirty="0">
                <a:solidFill>
                  <a:schemeClr val="accent5">
                    <a:lumMod val="75000"/>
                  </a:schemeClr>
                </a:solidFill>
              </a:rPr>
              <a:t>Etik Yönetimin ilkelerini benimseyen </a:t>
            </a:r>
            <a:r>
              <a:rPr lang="tr-TR" sz="2000" b="1" dirty="0">
                <a:solidFill>
                  <a:schemeClr val="tx2">
                    <a:lumMod val="75000"/>
                  </a:schemeClr>
                </a:solidFill>
              </a:rPr>
              <a:t>yöneticilerden</a:t>
            </a:r>
            <a:r>
              <a:rPr lang="tr-TR" sz="2000" b="1" dirty="0">
                <a:solidFill>
                  <a:schemeClr val="accent5">
                    <a:lumMod val="75000"/>
                  </a:schemeClr>
                </a:solidFill>
              </a:rPr>
              <a:t/>
            </a:r>
            <a:br>
              <a:rPr lang="tr-TR" sz="2000" b="1" dirty="0">
                <a:solidFill>
                  <a:schemeClr val="accent5">
                    <a:lumMod val="75000"/>
                  </a:schemeClr>
                </a:solidFill>
              </a:rPr>
            </a:br>
            <a:r>
              <a:rPr lang="tr-TR" sz="2000" b="1" dirty="0">
                <a:solidFill>
                  <a:schemeClr val="accent5">
                    <a:lumMod val="75000"/>
                  </a:schemeClr>
                </a:solidFill>
              </a:rPr>
              <a:t> beklenen davranışlar:</a:t>
            </a:r>
          </a:p>
        </p:txBody>
      </p:sp>
      <p:sp>
        <p:nvSpPr>
          <p:cNvPr id="6" name="Dikdörtgen 5"/>
          <p:cNvSpPr/>
          <p:nvPr/>
        </p:nvSpPr>
        <p:spPr>
          <a:xfrm>
            <a:off x="2771800" y="5157191"/>
            <a:ext cx="5544616" cy="12464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2500" b="1" i="1" dirty="0">
                <a:solidFill>
                  <a:srgbClr val="0070C0"/>
                </a:solidFill>
              </a:rPr>
              <a:t>En ideal yönetici, </a:t>
            </a:r>
          </a:p>
          <a:p>
            <a:pPr algn="ctr"/>
            <a:r>
              <a:rPr lang="tr-TR" sz="2500" b="1" i="1" dirty="0">
                <a:solidFill>
                  <a:srgbClr val="0070C0"/>
                </a:solidFill>
              </a:rPr>
              <a:t>aynı anda </a:t>
            </a:r>
            <a:r>
              <a:rPr lang="tr-TR" sz="2500" b="1" i="1" u="sng" dirty="0">
                <a:solidFill>
                  <a:schemeClr val="tx2">
                    <a:lumMod val="75000"/>
                  </a:schemeClr>
                </a:solidFill>
              </a:rPr>
              <a:t>liderlik</a:t>
            </a:r>
            <a:r>
              <a:rPr lang="tr-TR" sz="2500" b="1" i="1" dirty="0">
                <a:solidFill>
                  <a:srgbClr val="0070C0"/>
                </a:solidFill>
              </a:rPr>
              <a:t> özelliklerine de </a:t>
            </a:r>
          </a:p>
          <a:p>
            <a:pPr algn="ctr"/>
            <a:r>
              <a:rPr lang="tr-TR" sz="2500" b="1" i="1" dirty="0">
                <a:solidFill>
                  <a:srgbClr val="0070C0"/>
                </a:solidFill>
              </a:rPr>
              <a:t>sahip olandır.</a:t>
            </a:r>
          </a:p>
        </p:txBody>
      </p:sp>
      <p:pic>
        <p:nvPicPr>
          <p:cNvPr id="4098" name="Picture 2" descr="http://st1.uzmantv.com/videos/219/q00dE-NvlFx/1_2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24291"/>
            <a:ext cx="1979712" cy="1583771"/>
          </a:xfrm>
          <a:prstGeom prst="rect">
            <a:avLst/>
          </a:prstGeom>
          <a:noFill/>
          <a:extLst>
            <a:ext uri="{909E8E84-426E-40DD-AFC4-6F175D3DCCD1}">
              <a14:hiddenFill xmlns:a14="http://schemas.microsoft.com/office/drawing/2010/main">
                <a:solidFill>
                  <a:srgbClr val="FFFFFF"/>
                </a:solidFill>
              </a14:hiddenFill>
            </a:ext>
          </a:extLst>
        </p:spPr>
      </p:pic>
      <p:sp>
        <p:nvSpPr>
          <p:cNvPr id="7" name="Alt Başlık 6"/>
          <p:cNvSpPr>
            <a:spLocks noGrp="1"/>
          </p:cNvSpPr>
          <p:nvPr>
            <p:ph type="subTitle" idx="1"/>
          </p:nvPr>
        </p:nvSpPr>
        <p:spPr>
          <a:xfrm>
            <a:off x="827584" y="1340768"/>
            <a:ext cx="7128792" cy="3744416"/>
          </a:xfrm>
        </p:spPr>
        <p:txBody>
          <a:bodyPr>
            <a:normAutofit fontScale="92500" lnSpcReduction="10000"/>
          </a:bodyPr>
          <a:lstStyle/>
          <a:p>
            <a:pPr algn="l"/>
            <a:r>
              <a:rPr lang="tr-TR" sz="2000" b="1" dirty="0">
                <a:solidFill>
                  <a:schemeClr val="accent6">
                    <a:lumMod val="75000"/>
                  </a:schemeClr>
                </a:solidFill>
              </a:rPr>
              <a:t>1-Yönetimin amacına herkesin uymasını sağlar.</a:t>
            </a:r>
          </a:p>
          <a:p>
            <a:pPr algn="l"/>
            <a:r>
              <a:rPr lang="tr-TR" sz="2000" b="1" dirty="0">
                <a:solidFill>
                  <a:schemeClr val="accent6">
                    <a:lumMod val="75000"/>
                  </a:schemeClr>
                </a:solidFill>
              </a:rPr>
              <a:t>2-Yenilikleri benimser.</a:t>
            </a:r>
          </a:p>
          <a:p>
            <a:pPr algn="l"/>
            <a:r>
              <a:rPr lang="tr-TR" sz="2000" b="1" dirty="0">
                <a:solidFill>
                  <a:schemeClr val="accent6">
                    <a:lumMod val="75000"/>
                  </a:schemeClr>
                </a:solidFill>
              </a:rPr>
              <a:t>3-Kontrol ihtiyacını ortadan kaldırır.</a:t>
            </a:r>
          </a:p>
          <a:p>
            <a:pPr algn="l"/>
            <a:r>
              <a:rPr lang="tr-TR" sz="2000" b="1" dirty="0">
                <a:solidFill>
                  <a:schemeClr val="accent6">
                    <a:lumMod val="75000"/>
                  </a:schemeClr>
                </a:solidFill>
              </a:rPr>
              <a:t>4-Tedarikçidir ve çevre ile sürekli ilişkiler kurar.</a:t>
            </a:r>
          </a:p>
          <a:p>
            <a:pPr algn="l"/>
            <a:r>
              <a:rPr lang="tr-TR" sz="2000" b="1" dirty="0">
                <a:solidFill>
                  <a:schemeClr val="accent6">
                    <a:lumMod val="75000"/>
                  </a:schemeClr>
                </a:solidFill>
              </a:rPr>
              <a:t>5-Eğitimi geliştirerek, kurumsallaştırır.</a:t>
            </a:r>
          </a:p>
          <a:p>
            <a:pPr algn="l"/>
            <a:r>
              <a:rPr lang="tr-TR" sz="2000" b="1" dirty="0">
                <a:solidFill>
                  <a:schemeClr val="accent6">
                    <a:lumMod val="75000"/>
                  </a:schemeClr>
                </a:solidFill>
              </a:rPr>
              <a:t>6-Korkuyu yok eder.</a:t>
            </a:r>
          </a:p>
          <a:p>
            <a:pPr algn="l"/>
            <a:r>
              <a:rPr lang="tr-TR" sz="2000" b="1" dirty="0">
                <a:solidFill>
                  <a:schemeClr val="accent6">
                    <a:lumMod val="75000"/>
                  </a:schemeClr>
                </a:solidFill>
              </a:rPr>
              <a:t>7-İletişime açıktır.</a:t>
            </a:r>
          </a:p>
          <a:p>
            <a:pPr algn="l"/>
            <a:r>
              <a:rPr lang="tr-TR" sz="2000" b="1" dirty="0">
                <a:solidFill>
                  <a:schemeClr val="accent6">
                    <a:lumMod val="75000"/>
                  </a:schemeClr>
                </a:solidFill>
              </a:rPr>
              <a:t>8-İşbirliği sağlar.</a:t>
            </a:r>
          </a:p>
          <a:p>
            <a:pPr algn="l"/>
            <a:r>
              <a:rPr lang="tr-TR" sz="2000" b="1" dirty="0">
                <a:solidFill>
                  <a:schemeClr val="accent6">
                    <a:lumMod val="75000"/>
                  </a:schemeClr>
                </a:solidFill>
              </a:rPr>
              <a:t>9-Slogan ve sayı yerine, doğru hedefler belirler.</a:t>
            </a:r>
          </a:p>
          <a:p>
            <a:pPr algn="l"/>
            <a:r>
              <a:rPr lang="tr-TR" sz="2000" b="1" dirty="0">
                <a:solidFill>
                  <a:schemeClr val="accent6">
                    <a:lumMod val="75000"/>
                  </a:schemeClr>
                </a:solidFill>
              </a:rPr>
              <a:t>10-Liderliği kurumsallaştırır.</a:t>
            </a:r>
          </a:p>
          <a:p>
            <a:pPr algn="l"/>
            <a:r>
              <a:rPr lang="tr-TR" sz="2000" b="1" dirty="0">
                <a:solidFill>
                  <a:schemeClr val="accent6">
                    <a:lumMod val="75000"/>
                  </a:schemeClr>
                </a:solidFill>
              </a:rPr>
              <a:t>11-Kişilerin hayattan ve yaptıkları işlerden gurur duymalarını sağlar.</a:t>
            </a:r>
          </a:p>
          <a:p>
            <a:pPr algn="l"/>
            <a:endParaRPr lang="tr-TR" sz="1500" b="1" dirty="0">
              <a:solidFill>
                <a:schemeClr val="accent6">
                  <a:lumMod val="75000"/>
                </a:schemeClr>
              </a:solidFill>
            </a:endParaRPr>
          </a:p>
          <a:p>
            <a:endParaRPr lang="tr-TR" dirty="0"/>
          </a:p>
        </p:txBody>
      </p:sp>
      <p:pic>
        <p:nvPicPr>
          <p:cNvPr id="9" name="Picture 2" descr="https://encrypted-tbn2.gstatic.com/images?q=tbn:ANd9GcT50oweKyHpXjgSEOsA8vhxXvc_4E9JoYWnzt8neVZ-HQ8v_aUH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097" y="5006187"/>
            <a:ext cx="1691679" cy="139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584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74638"/>
            <a:ext cx="8147248" cy="850106"/>
          </a:xfrm>
        </p:spPr>
        <p:style>
          <a:lnRef idx="1">
            <a:schemeClr val="accent2"/>
          </a:lnRef>
          <a:fillRef idx="2">
            <a:schemeClr val="accent2"/>
          </a:fillRef>
          <a:effectRef idx="1">
            <a:schemeClr val="accent2"/>
          </a:effectRef>
          <a:fontRef idx="minor">
            <a:schemeClr val="dk1"/>
          </a:fontRef>
        </p:style>
        <p:txBody>
          <a:bodyPr>
            <a:normAutofit/>
          </a:bodyPr>
          <a:lstStyle/>
          <a:p>
            <a:r>
              <a:rPr lang="tr-TR" sz="3000" b="1" dirty="0">
                <a:solidFill>
                  <a:srgbClr val="C00000"/>
                </a:solidFill>
              </a:rPr>
              <a:t>Yönetici ve Lideri birbirinden ayıran özellikler</a:t>
            </a:r>
          </a:p>
        </p:txBody>
      </p:sp>
      <p:sp>
        <p:nvSpPr>
          <p:cNvPr id="3" name="İçerik Yer Tutucusu 2"/>
          <p:cNvSpPr>
            <a:spLocks noGrp="1"/>
          </p:cNvSpPr>
          <p:nvPr>
            <p:ph sz="half" idx="1"/>
          </p:nvPr>
        </p:nvSpPr>
        <p:spPr>
          <a:xfrm>
            <a:off x="395536" y="1340768"/>
            <a:ext cx="3888432" cy="3816424"/>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buNone/>
            </a:pPr>
            <a:r>
              <a:rPr lang="tr-TR" sz="2200" b="1" dirty="0">
                <a:solidFill>
                  <a:srgbClr val="C00000"/>
                </a:solidFill>
              </a:rPr>
              <a:t>YÖNETİCİ</a:t>
            </a:r>
          </a:p>
          <a:p>
            <a:pPr>
              <a:buNone/>
            </a:pPr>
            <a:r>
              <a:rPr lang="tr-TR" sz="2200" dirty="0"/>
              <a:t>Yönetir.</a:t>
            </a:r>
          </a:p>
          <a:p>
            <a:pPr>
              <a:buNone/>
            </a:pPr>
            <a:r>
              <a:rPr lang="tr-TR" sz="2200" dirty="0"/>
              <a:t>Düzeni sürdürür.</a:t>
            </a:r>
          </a:p>
          <a:p>
            <a:pPr>
              <a:buNone/>
            </a:pPr>
            <a:r>
              <a:rPr lang="tr-TR" sz="2200" dirty="0"/>
              <a:t>Koruyucudur.</a:t>
            </a:r>
          </a:p>
          <a:p>
            <a:pPr>
              <a:buNone/>
            </a:pPr>
            <a:r>
              <a:rPr lang="tr-TR" sz="2200" dirty="0"/>
              <a:t>Üst yöneticinin kopyasıdır.</a:t>
            </a:r>
          </a:p>
          <a:p>
            <a:pPr>
              <a:buNone/>
            </a:pPr>
            <a:r>
              <a:rPr lang="tr-TR" sz="2200" dirty="0"/>
              <a:t>Sisteme odaklaşır.</a:t>
            </a:r>
          </a:p>
          <a:p>
            <a:pPr>
              <a:buNone/>
            </a:pPr>
            <a:r>
              <a:rPr lang="tr-TR" sz="2200" dirty="0"/>
              <a:t>Kontrole güvenir ve etkin kılar.</a:t>
            </a:r>
          </a:p>
          <a:p>
            <a:pPr>
              <a:buNone/>
            </a:pPr>
            <a:r>
              <a:rPr lang="tr-TR" sz="2200" dirty="0"/>
              <a:t>Kısa vadeli bakar.</a:t>
            </a:r>
          </a:p>
          <a:p>
            <a:pPr>
              <a:buNone/>
            </a:pPr>
            <a:r>
              <a:rPr lang="tr-TR" sz="2200" dirty="0"/>
              <a:t>Nasıl, ne zaman sorusunu</a:t>
            </a:r>
          </a:p>
          <a:p>
            <a:pPr>
              <a:buNone/>
            </a:pPr>
            <a:r>
              <a:rPr lang="tr-TR" sz="2200" dirty="0"/>
              <a:t>Mevcut durumu savunur.</a:t>
            </a:r>
          </a:p>
          <a:p>
            <a:pPr>
              <a:buNone/>
            </a:pPr>
            <a:r>
              <a:rPr lang="tr-TR" sz="2200" dirty="0"/>
              <a:t>İşleri doğru yapmaya çalışır</a:t>
            </a:r>
          </a:p>
        </p:txBody>
      </p:sp>
      <p:sp>
        <p:nvSpPr>
          <p:cNvPr id="4" name="İçerik Yer Tutucusu 3"/>
          <p:cNvSpPr>
            <a:spLocks noGrp="1"/>
          </p:cNvSpPr>
          <p:nvPr>
            <p:ph sz="half" idx="2"/>
          </p:nvPr>
        </p:nvSpPr>
        <p:spPr>
          <a:xfrm>
            <a:off x="4499992" y="1340768"/>
            <a:ext cx="4248472" cy="3816424"/>
          </a:xfrm>
        </p:spPr>
        <p:style>
          <a:lnRef idx="1">
            <a:schemeClr val="accent5"/>
          </a:lnRef>
          <a:fillRef idx="2">
            <a:schemeClr val="accent5"/>
          </a:fillRef>
          <a:effectRef idx="1">
            <a:schemeClr val="accent5"/>
          </a:effectRef>
          <a:fontRef idx="minor">
            <a:schemeClr val="dk1"/>
          </a:fontRef>
        </p:style>
        <p:txBody>
          <a:bodyPr>
            <a:noAutofit/>
          </a:bodyPr>
          <a:lstStyle/>
          <a:p>
            <a:pPr>
              <a:buNone/>
            </a:pPr>
            <a:r>
              <a:rPr lang="tr-TR" sz="1900" b="1" dirty="0">
                <a:solidFill>
                  <a:srgbClr val="C00000"/>
                </a:solidFill>
              </a:rPr>
              <a:t>LİDER</a:t>
            </a:r>
          </a:p>
          <a:p>
            <a:pPr>
              <a:buNone/>
            </a:pPr>
            <a:r>
              <a:rPr lang="tr-TR" sz="1900" dirty="0"/>
              <a:t>Yaratır, yenilik yapar.</a:t>
            </a:r>
          </a:p>
          <a:p>
            <a:pPr>
              <a:buNone/>
            </a:pPr>
            <a:r>
              <a:rPr lang="tr-TR" sz="1900" dirty="0"/>
              <a:t>Farklılık yaratır.</a:t>
            </a:r>
          </a:p>
          <a:p>
            <a:pPr>
              <a:buNone/>
            </a:pPr>
            <a:r>
              <a:rPr lang="tr-TR" sz="1900" dirty="0"/>
              <a:t>Geliştiricidir.</a:t>
            </a:r>
          </a:p>
          <a:p>
            <a:pPr>
              <a:buNone/>
            </a:pPr>
            <a:r>
              <a:rPr lang="tr-TR" sz="1900" dirty="0"/>
              <a:t>Orijinaldir.</a:t>
            </a:r>
          </a:p>
          <a:p>
            <a:pPr>
              <a:buNone/>
            </a:pPr>
            <a:r>
              <a:rPr lang="tr-TR" sz="1900" dirty="0"/>
              <a:t>İnsana odaklaşır.</a:t>
            </a:r>
          </a:p>
          <a:p>
            <a:pPr>
              <a:buNone/>
            </a:pPr>
            <a:r>
              <a:rPr lang="tr-TR" sz="1900" dirty="0"/>
              <a:t>İnsanlarda güven duygusunu geliştirir.</a:t>
            </a:r>
          </a:p>
          <a:p>
            <a:pPr>
              <a:buNone/>
            </a:pPr>
            <a:r>
              <a:rPr lang="tr-TR" sz="1900" dirty="0"/>
              <a:t>Uzun vadeli bakar.</a:t>
            </a:r>
          </a:p>
          <a:p>
            <a:pPr>
              <a:buNone/>
            </a:pPr>
            <a:r>
              <a:rPr lang="tr-TR" sz="1900" dirty="0"/>
              <a:t>Niçin sorusunu sorar.</a:t>
            </a:r>
          </a:p>
          <a:p>
            <a:pPr>
              <a:buNone/>
            </a:pPr>
            <a:r>
              <a:rPr lang="tr-TR" sz="1900" dirty="0"/>
              <a:t>Statükoya meydan okur.</a:t>
            </a:r>
          </a:p>
          <a:p>
            <a:pPr>
              <a:buNone/>
            </a:pPr>
            <a:r>
              <a:rPr lang="tr-TR" sz="1900" dirty="0"/>
              <a:t>Doğru işleri yapar.</a:t>
            </a:r>
          </a:p>
        </p:txBody>
      </p:sp>
      <p:pic>
        <p:nvPicPr>
          <p:cNvPr id="5122" name="Picture 2" descr="http://t0.gstatic.com/images?q=tbn:ANd9GcT1SHvk8ygLZJE5ZdJvl9N8A43I6Pq4bWpsN_M8wUu5L-s-aMw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796" y="5229200"/>
            <a:ext cx="3682380" cy="16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005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17000" r="-17000"/>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6387"/>
            <a:ext cx="5832648" cy="6741368"/>
          </a:xfrm>
          <a:prstGeom prst="rect">
            <a:avLst/>
          </a:prstGeom>
        </p:spPr>
      </p:pic>
    </p:spTree>
    <p:extLst>
      <p:ext uri="{BB962C8B-B14F-4D97-AF65-F5344CB8AC3E}">
        <p14:creationId xmlns:p14="http://schemas.microsoft.com/office/powerpoint/2010/main" val="2189534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83768" y="274638"/>
            <a:ext cx="3888432" cy="778098"/>
          </a:xfrm>
        </p:spPr>
        <p:style>
          <a:lnRef idx="0">
            <a:schemeClr val="accent5"/>
          </a:lnRef>
          <a:fillRef idx="3">
            <a:schemeClr val="accent5"/>
          </a:fillRef>
          <a:effectRef idx="3">
            <a:schemeClr val="accent5"/>
          </a:effectRef>
          <a:fontRef idx="minor">
            <a:schemeClr val="lt1"/>
          </a:fontRef>
        </p:style>
        <p:txBody>
          <a:bodyPr/>
          <a:lstStyle/>
          <a:p>
            <a:r>
              <a:rPr lang="tr-TR" b="1" dirty="0"/>
              <a:t>ETİK LİDERLİK</a:t>
            </a:r>
          </a:p>
        </p:txBody>
      </p:sp>
      <p:sp>
        <p:nvSpPr>
          <p:cNvPr id="3" name="İçerik Yer Tutucusu 2"/>
          <p:cNvSpPr>
            <a:spLocks noGrp="1"/>
          </p:cNvSpPr>
          <p:nvPr>
            <p:ph idx="1"/>
          </p:nvPr>
        </p:nvSpPr>
        <p:spPr>
          <a:xfrm>
            <a:off x="467544" y="1268761"/>
            <a:ext cx="8219256" cy="4032448"/>
          </a:xfrm>
        </p:spPr>
        <p:txBody>
          <a:bodyPr>
            <a:normAutofit fontScale="77500" lnSpcReduction="20000"/>
          </a:bodyPr>
          <a:lstStyle/>
          <a:p>
            <a:pPr algn="ctr">
              <a:buNone/>
            </a:pPr>
            <a:r>
              <a:rPr lang="tr-TR" dirty="0"/>
              <a:t>	</a:t>
            </a:r>
            <a:r>
              <a:rPr lang="tr-TR" b="1" dirty="0">
                <a:solidFill>
                  <a:schemeClr val="bg2">
                    <a:lumMod val="25000"/>
                  </a:schemeClr>
                </a:solidFill>
              </a:rPr>
              <a:t>Etik liderlik, etik ilkelere öncelikle sahip olmaya dayalı liderlik yaklaşımıdır.</a:t>
            </a:r>
          </a:p>
          <a:p>
            <a:pPr algn="just">
              <a:buNone/>
            </a:pPr>
            <a:endParaRPr lang="tr-TR" b="1" dirty="0"/>
          </a:p>
          <a:p>
            <a:pPr algn="ctr">
              <a:buNone/>
            </a:pPr>
            <a:r>
              <a:rPr lang="tr-TR" dirty="0"/>
              <a:t> 		</a:t>
            </a:r>
            <a:r>
              <a:rPr lang="tr-TR" sz="3500" b="1" dirty="0">
                <a:solidFill>
                  <a:srgbClr val="0070C0"/>
                </a:solidFill>
              </a:rPr>
              <a:t>Etik liderliğin sürdürülebilmesi için, </a:t>
            </a:r>
          </a:p>
          <a:p>
            <a:pPr algn="ctr">
              <a:buNone/>
            </a:pPr>
            <a:r>
              <a:rPr lang="tr-TR" sz="3500" b="1" dirty="0">
                <a:solidFill>
                  <a:srgbClr val="0070C0"/>
                </a:solidFill>
              </a:rPr>
              <a:t>lideri izleyen topluluğunda etik ilkeleri benimsemiş olması gerekmektedir.</a:t>
            </a:r>
          </a:p>
          <a:p>
            <a:pPr algn="ctr">
              <a:buNone/>
            </a:pPr>
            <a:r>
              <a:rPr lang="tr-TR" sz="3500" b="1" dirty="0">
                <a:solidFill>
                  <a:srgbClr val="0070C0"/>
                </a:solidFill>
              </a:rPr>
              <a:t>Lideri izleyen topluluğun bağlı bulunduğu mesleki etik ilkeleri ve kültürü de, </a:t>
            </a:r>
          </a:p>
          <a:p>
            <a:pPr algn="ctr">
              <a:buNone/>
            </a:pPr>
            <a:r>
              <a:rPr lang="tr-TR" sz="3500" b="1" dirty="0">
                <a:solidFill>
                  <a:srgbClr val="0070C0"/>
                </a:solidFill>
              </a:rPr>
              <a:t> etik liderliğin sağlanmasında önemli bir rol oynamaktadır. </a:t>
            </a:r>
          </a:p>
          <a:p>
            <a:endParaRPr lang="tr-TR" dirty="0"/>
          </a:p>
        </p:txBody>
      </p:sp>
      <p:pic>
        <p:nvPicPr>
          <p:cNvPr id="4" name="Resim 3" descr="http://www.salom.com.tr/uploads/news/b_09012013q-aQDLcM2ePUSbN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9" y="5013176"/>
            <a:ext cx="3096344" cy="1634877"/>
          </a:xfrm>
          <a:prstGeom prst="rect">
            <a:avLst/>
          </a:prstGeom>
          <a:noFill/>
          <a:ln>
            <a:noFill/>
          </a:ln>
        </p:spPr>
      </p:pic>
    </p:spTree>
    <p:extLst>
      <p:ext uri="{BB962C8B-B14F-4D97-AF65-F5344CB8AC3E}">
        <p14:creationId xmlns:p14="http://schemas.microsoft.com/office/powerpoint/2010/main" val="2409735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Kalite Politikamız"/>
          <p:cNvPicPr/>
          <p:nvPr/>
        </p:nvPicPr>
        <p:blipFill>
          <a:blip r:embed="rId2">
            <a:extLst>
              <a:ext uri="{28A0092B-C50C-407E-A947-70E740481C1C}">
                <a14:useLocalDpi xmlns:a14="http://schemas.microsoft.com/office/drawing/2010/main" val="0"/>
              </a:ext>
            </a:extLst>
          </a:blip>
          <a:srcRect/>
          <a:stretch>
            <a:fillRect/>
          </a:stretch>
        </p:blipFill>
        <p:spPr bwMode="auto">
          <a:xfrm>
            <a:off x="6843540" y="4905374"/>
            <a:ext cx="2314222" cy="1952625"/>
          </a:xfrm>
          <a:prstGeom prst="rect">
            <a:avLst/>
          </a:prstGeom>
          <a:noFill/>
          <a:ln>
            <a:noFill/>
          </a:ln>
        </p:spPr>
      </p:pic>
      <p:pic>
        <p:nvPicPr>
          <p:cNvPr id="3" name="Resim 2" descr="http://www.odemis.gov.tr/ortak_icerik/8/etik11.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332942" y="26248"/>
            <a:ext cx="2658533" cy="2063115"/>
          </a:xfrm>
          <a:prstGeom prst="rect">
            <a:avLst/>
          </a:prstGeom>
          <a:noFill/>
          <a:ln>
            <a:noFill/>
          </a:ln>
        </p:spPr>
      </p:pic>
      <p:sp>
        <p:nvSpPr>
          <p:cNvPr id="4" name="Dikdörtgen 3"/>
          <p:cNvSpPr/>
          <p:nvPr/>
        </p:nvSpPr>
        <p:spPr>
          <a:xfrm>
            <a:off x="380658" y="1196752"/>
            <a:ext cx="5688632" cy="517064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sz="2200" b="1" i="1" dirty="0">
                <a:solidFill>
                  <a:schemeClr val="tx1">
                    <a:lumMod val="65000"/>
                    <a:lumOff val="35000"/>
                  </a:schemeClr>
                </a:solidFill>
                <a:latin typeface="Verdana" pitchFamily="34" charset="0"/>
              </a:rPr>
              <a:t>“İnsanları yasa ve ceza ile yönetirseniz, </a:t>
            </a:r>
            <a:br>
              <a:rPr lang="tr-TR" sz="2200" b="1" i="1" dirty="0">
                <a:solidFill>
                  <a:schemeClr val="tx1">
                    <a:lumMod val="65000"/>
                    <a:lumOff val="35000"/>
                  </a:schemeClr>
                </a:solidFill>
                <a:latin typeface="Verdana" pitchFamily="34" charset="0"/>
              </a:rPr>
            </a:br>
            <a:r>
              <a:rPr lang="tr-TR" sz="2200" b="1" i="1" dirty="0">
                <a:solidFill>
                  <a:schemeClr val="tx1">
                    <a:lumMod val="65000"/>
                    <a:lumOff val="35000"/>
                  </a:schemeClr>
                </a:solidFill>
                <a:latin typeface="Verdana" pitchFamily="34" charset="0"/>
              </a:rPr>
              <a:t>onlar bir daha yanlış yapmayacaklar, </a:t>
            </a:r>
            <a:br>
              <a:rPr lang="tr-TR" sz="2200" b="1" i="1" dirty="0">
                <a:solidFill>
                  <a:schemeClr val="tx1">
                    <a:lumMod val="65000"/>
                    <a:lumOff val="35000"/>
                  </a:schemeClr>
                </a:solidFill>
                <a:latin typeface="Verdana" pitchFamily="34" charset="0"/>
              </a:rPr>
            </a:br>
            <a:r>
              <a:rPr lang="tr-TR" sz="2200" b="1" i="1" dirty="0">
                <a:solidFill>
                  <a:schemeClr val="tx1">
                    <a:lumMod val="65000"/>
                    <a:lumOff val="35000"/>
                  </a:schemeClr>
                </a:solidFill>
                <a:latin typeface="Verdana" pitchFamily="34" charset="0"/>
              </a:rPr>
              <a:t>ancak şeref ve utanma duygularına da sahip olmayacaklardır. </a:t>
            </a:r>
          </a:p>
          <a:p>
            <a:r>
              <a:rPr lang="tr-TR" sz="2200" b="1" i="1" dirty="0">
                <a:solidFill>
                  <a:schemeClr val="tx1">
                    <a:lumMod val="65000"/>
                    <a:lumOff val="35000"/>
                  </a:schemeClr>
                </a:solidFill>
                <a:latin typeface="Verdana" pitchFamily="34" charset="0"/>
              </a:rPr>
              <a:t/>
            </a:r>
            <a:br>
              <a:rPr lang="tr-TR" sz="2200" b="1" i="1" dirty="0">
                <a:solidFill>
                  <a:schemeClr val="tx1">
                    <a:lumMod val="65000"/>
                    <a:lumOff val="35000"/>
                  </a:schemeClr>
                </a:solidFill>
                <a:latin typeface="Verdana" pitchFamily="34" charset="0"/>
              </a:rPr>
            </a:br>
            <a:r>
              <a:rPr lang="tr-TR" sz="2200" b="1" i="1" dirty="0">
                <a:solidFill>
                  <a:schemeClr val="tx1">
                    <a:lumMod val="65000"/>
                    <a:lumOff val="35000"/>
                  </a:schemeClr>
                </a:solidFill>
                <a:latin typeface="Verdana" pitchFamily="34" charset="0"/>
              </a:rPr>
              <a:t>	İnsanları erdemle ve ahlak 	kuralları ile yönetirseniz,</a:t>
            </a:r>
          </a:p>
          <a:p>
            <a:r>
              <a:rPr lang="tr-TR" sz="2200" b="1" i="1" dirty="0">
                <a:solidFill>
                  <a:schemeClr val="tx1">
                    <a:lumMod val="65000"/>
                    <a:lumOff val="35000"/>
                  </a:schemeClr>
                </a:solidFill>
                <a:latin typeface="Verdana" pitchFamily="34" charset="0"/>
              </a:rPr>
              <a:t>	o zaman onlar hem utanma 	duygusuna sahip olacaklar,</a:t>
            </a:r>
            <a:br>
              <a:rPr lang="tr-TR" sz="2200" b="1" i="1" dirty="0">
                <a:solidFill>
                  <a:schemeClr val="tx1">
                    <a:lumMod val="65000"/>
                    <a:lumOff val="35000"/>
                  </a:schemeClr>
                </a:solidFill>
                <a:latin typeface="Verdana" pitchFamily="34" charset="0"/>
              </a:rPr>
            </a:br>
            <a:r>
              <a:rPr lang="tr-TR" sz="2200" b="1" i="1" dirty="0">
                <a:solidFill>
                  <a:schemeClr val="tx1">
                    <a:lumMod val="65000"/>
                    <a:lumOff val="35000"/>
                  </a:schemeClr>
                </a:solidFill>
                <a:latin typeface="Verdana" pitchFamily="34" charset="0"/>
              </a:rPr>
              <a:t>	hem de doğruyu yapmaya 	çalışacaklardır.” </a:t>
            </a:r>
          </a:p>
          <a:p>
            <a:r>
              <a:rPr lang="tr-TR" sz="2200" b="1" i="1" dirty="0">
                <a:solidFill>
                  <a:schemeClr val="tx1">
                    <a:lumMod val="65000"/>
                    <a:lumOff val="35000"/>
                  </a:schemeClr>
                </a:solidFill>
                <a:latin typeface="Verdana" pitchFamily="34" charset="0"/>
              </a:rPr>
              <a:t>				</a:t>
            </a:r>
            <a:r>
              <a:rPr lang="tr-TR" b="1" i="1" dirty="0" err="1">
                <a:solidFill>
                  <a:schemeClr val="tx1">
                    <a:lumMod val="65000"/>
                    <a:lumOff val="35000"/>
                  </a:schemeClr>
                </a:solidFill>
                <a:latin typeface="Verdana" pitchFamily="34" charset="0"/>
              </a:rPr>
              <a:t>Konfüçyus</a:t>
            </a:r>
            <a:endParaRPr lang="tr-TR" dirty="0"/>
          </a:p>
        </p:txBody>
      </p:sp>
    </p:spTree>
    <p:extLst>
      <p:ext uri="{BB962C8B-B14F-4D97-AF65-F5344CB8AC3E}">
        <p14:creationId xmlns:p14="http://schemas.microsoft.com/office/powerpoint/2010/main" val="596759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411760" y="332656"/>
            <a:ext cx="6336704" cy="3384376"/>
          </a:xfrm>
        </p:spPr>
        <p:style>
          <a:lnRef idx="1">
            <a:schemeClr val="accent3"/>
          </a:lnRef>
          <a:fillRef idx="2">
            <a:schemeClr val="accent3"/>
          </a:fillRef>
          <a:effectRef idx="1">
            <a:schemeClr val="accent3"/>
          </a:effectRef>
          <a:fontRef idx="minor">
            <a:schemeClr val="dk1"/>
          </a:fontRef>
        </p:style>
        <p:txBody>
          <a:bodyPr>
            <a:noAutofit/>
          </a:bodyPr>
          <a:lstStyle/>
          <a:p>
            <a:r>
              <a:rPr lang="tr-TR" sz="2000" dirty="0"/>
              <a:t>Çalışanlarına karşı, iş etiği ilkelerini ön planda tutan </a:t>
            </a:r>
            <a:br>
              <a:rPr lang="tr-TR" sz="2000" dirty="0"/>
            </a:br>
            <a:r>
              <a:rPr lang="tr-TR" sz="2000" dirty="0"/>
              <a:t>bir yönetim anlayışı benimseyen </a:t>
            </a:r>
            <a:br>
              <a:rPr lang="tr-TR" sz="2000" dirty="0"/>
            </a:br>
            <a:r>
              <a:rPr lang="tr-TR" sz="2000" i="1" dirty="0">
                <a:solidFill>
                  <a:srgbClr val="FF0000"/>
                </a:solidFill>
              </a:rPr>
              <a:t>Yönetici</a:t>
            </a:r>
            <a:r>
              <a:rPr lang="tr-TR" sz="2000" i="1" dirty="0"/>
              <a:t> ile,</a:t>
            </a:r>
            <a:br>
              <a:rPr lang="tr-TR" sz="2000" i="1" dirty="0"/>
            </a:br>
            <a:r>
              <a:rPr lang="tr-TR" sz="2000" i="1" dirty="0"/>
              <a:t/>
            </a:r>
            <a:br>
              <a:rPr lang="tr-TR" sz="2000" i="1" dirty="0"/>
            </a:br>
            <a:r>
              <a:rPr lang="tr-TR" sz="2000" dirty="0"/>
              <a:t>   İşyerini benimseyerek, </a:t>
            </a:r>
            <a:br>
              <a:rPr lang="tr-TR" sz="2000" dirty="0"/>
            </a:br>
            <a:r>
              <a:rPr lang="tr-TR" sz="2000" dirty="0"/>
              <a:t>verimli bir şekilde çalışan</a:t>
            </a:r>
            <a:r>
              <a:rPr lang="tr-TR" sz="2000" dirty="0">
                <a:solidFill>
                  <a:srgbClr val="FF0000"/>
                </a:solidFill>
              </a:rPr>
              <a:t> </a:t>
            </a:r>
            <a:r>
              <a:rPr lang="tr-TR" sz="2000" i="1" dirty="0">
                <a:solidFill>
                  <a:srgbClr val="FF0000"/>
                </a:solidFill>
              </a:rPr>
              <a:t>personel</a:t>
            </a:r>
            <a:r>
              <a:rPr lang="tr-TR" sz="2000" i="1" dirty="0"/>
              <a:t>,</a:t>
            </a:r>
            <a:br>
              <a:rPr lang="tr-TR" sz="2000" i="1" dirty="0"/>
            </a:br>
            <a:r>
              <a:rPr lang="tr-TR" sz="2000" i="1" dirty="0"/>
              <a:t/>
            </a:r>
            <a:br>
              <a:rPr lang="tr-TR" sz="2000" i="1" dirty="0"/>
            </a:br>
            <a:r>
              <a:rPr lang="tr-TR" sz="2000" dirty="0"/>
              <a:t>etik davranış ilkeleri doğrultusunda birlikte hareket ederek, sorunların çözümünde kolaylaştırıcı rol oynayacaktır.</a:t>
            </a:r>
            <a:br>
              <a:rPr lang="tr-TR" sz="2000" dirty="0"/>
            </a:br>
            <a:endParaRPr lang="tr-TR" sz="2000" dirty="0"/>
          </a:p>
        </p:txBody>
      </p:sp>
      <p:sp>
        <p:nvSpPr>
          <p:cNvPr id="3" name="Alt Başlık 2"/>
          <p:cNvSpPr>
            <a:spLocks noGrp="1"/>
          </p:cNvSpPr>
          <p:nvPr>
            <p:ph type="subTitle" idx="1"/>
          </p:nvPr>
        </p:nvSpPr>
        <p:spPr>
          <a:xfrm>
            <a:off x="251520" y="3933056"/>
            <a:ext cx="6984776" cy="2664296"/>
          </a:xfrm>
        </p:spPr>
        <p:style>
          <a:lnRef idx="1">
            <a:schemeClr val="accent5"/>
          </a:lnRef>
          <a:fillRef idx="2">
            <a:schemeClr val="accent5"/>
          </a:fillRef>
          <a:effectRef idx="1">
            <a:schemeClr val="accent5"/>
          </a:effectRef>
          <a:fontRef idx="minor">
            <a:schemeClr val="dk1"/>
          </a:fontRef>
        </p:style>
        <p:txBody>
          <a:bodyPr>
            <a:normAutofit/>
          </a:bodyPr>
          <a:lstStyle/>
          <a:p>
            <a:r>
              <a:rPr lang="tr-TR" b="1" dirty="0">
                <a:solidFill>
                  <a:srgbClr val="002060"/>
                </a:solidFill>
              </a:rPr>
              <a:t>İş hayatında etik değerlerin varlığı, </a:t>
            </a:r>
          </a:p>
          <a:p>
            <a:r>
              <a:rPr lang="tr-TR" b="1" dirty="0">
                <a:solidFill>
                  <a:srgbClr val="002060"/>
                </a:solidFill>
              </a:rPr>
              <a:t>o iş yerinde günlük işlerin başarısını doğrudan etkileyecek ve </a:t>
            </a:r>
          </a:p>
          <a:p>
            <a:r>
              <a:rPr lang="tr-TR" b="1" i="1" dirty="0">
                <a:solidFill>
                  <a:srgbClr val="002060"/>
                </a:solidFill>
              </a:rPr>
              <a:t>çalışanların performansını arttıracaktır</a:t>
            </a:r>
            <a:r>
              <a:rPr lang="tr-TR" b="1" dirty="0">
                <a:solidFill>
                  <a:srgbClr val="002060"/>
                </a:solidFill>
              </a:rPr>
              <a:t>. </a:t>
            </a:r>
            <a:endParaRPr lang="tr-TR" dirty="0"/>
          </a:p>
        </p:txBody>
      </p:sp>
      <p:pic>
        <p:nvPicPr>
          <p:cNvPr id="4" name="Resim 3" descr="http://www.promaksi.com/upload/sayfaresimleri/etik_calisma_uyumluluk.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11760" cy="2564904"/>
          </a:xfrm>
          <a:prstGeom prst="rect">
            <a:avLst/>
          </a:prstGeom>
          <a:noFill/>
          <a:ln>
            <a:noFill/>
          </a:ln>
        </p:spPr>
      </p:pic>
      <p:pic>
        <p:nvPicPr>
          <p:cNvPr id="7" name="Picture 5" descr="gulum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5013176"/>
            <a:ext cx="1728192" cy="156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072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Altbilgi Yer Tutucusu"/>
          <p:cNvSpPr>
            <a:spLocks noGrp="1"/>
          </p:cNvSpPr>
          <p:nvPr>
            <p:ph type="ftr" sz="quarter" idx="11"/>
          </p:nvPr>
        </p:nvSpPr>
        <p:spPr/>
        <p:txBody>
          <a:bodyPr/>
          <a:lstStyle/>
          <a:p>
            <a:pPr>
              <a:defRPr/>
            </a:pPr>
            <a:r>
              <a:rPr lang="en-GB" dirty="0" err="1"/>
              <a:t>Kamu</a:t>
            </a:r>
            <a:r>
              <a:rPr lang="en-GB" dirty="0"/>
              <a:t> </a:t>
            </a:r>
            <a:r>
              <a:rPr lang="en-GB" dirty="0" err="1"/>
              <a:t>Görevlileri</a:t>
            </a:r>
            <a:r>
              <a:rPr lang="en-GB" dirty="0"/>
              <a:t> </a:t>
            </a:r>
            <a:r>
              <a:rPr lang="en-GB" dirty="0" err="1"/>
              <a:t>Etik</a:t>
            </a:r>
            <a:r>
              <a:rPr lang="en-GB" dirty="0"/>
              <a:t> </a:t>
            </a:r>
            <a:r>
              <a:rPr lang="en-GB" dirty="0" err="1"/>
              <a:t>Kurulu</a:t>
            </a:r>
            <a:endParaRPr lang="en-GB" dirty="0"/>
          </a:p>
        </p:txBody>
      </p:sp>
      <p:sp>
        <p:nvSpPr>
          <p:cNvPr id="6147" name="Rectangle 4"/>
          <p:cNvSpPr>
            <a:spLocks noGrp="1" noChangeArrowheads="1"/>
          </p:cNvSpPr>
          <p:nvPr>
            <p:ph type="title"/>
          </p:nvPr>
        </p:nvSpPr>
        <p:spPr/>
        <p:txBody>
          <a:bodyPr>
            <a:normAutofit/>
          </a:bodyPr>
          <a:lstStyle/>
          <a:p>
            <a:pPr eaLnBrk="1" hangingPunct="1"/>
            <a:r>
              <a:rPr lang="en-GB" altLang="tr-TR" sz="3600" dirty="0">
                <a:solidFill>
                  <a:schemeClr val="accent1">
                    <a:lumMod val="75000"/>
                  </a:schemeClr>
                </a:solidFill>
              </a:rPr>
              <a:t>T</a:t>
            </a:r>
            <a:r>
              <a:rPr lang="tr-TR" altLang="tr-TR" sz="3600" dirty="0">
                <a:solidFill>
                  <a:schemeClr val="accent1">
                    <a:lumMod val="75000"/>
                  </a:schemeClr>
                </a:solidFill>
              </a:rPr>
              <a:t>ü</a:t>
            </a:r>
            <a:r>
              <a:rPr lang="en-GB" altLang="tr-TR" sz="3600" dirty="0" err="1">
                <a:solidFill>
                  <a:schemeClr val="accent1">
                    <a:lumMod val="75000"/>
                  </a:schemeClr>
                </a:solidFill>
              </a:rPr>
              <a:t>rk</a:t>
            </a:r>
            <a:r>
              <a:rPr lang="tr-TR" altLang="tr-TR" sz="3600" dirty="0">
                <a:solidFill>
                  <a:schemeClr val="accent1">
                    <a:lumMod val="75000"/>
                  </a:schemeClr>
                </a:solidFill>
              </a:rPr>
              <a:t>iye ’de Etik Davranışın Yasal Çerçevesi</a:t>
            </a:r>
            <a:endParaRPr lang="en-GB" altLang="tr-TR" sz="3600" dirty="0">
              <a:solidFill>
                <a:schemeClr val="accent1">
                  <a:lumMod val="75000"/>
                </a:schemeClr>
              </a:solidFill>
            </a:endParaRPr>
          </a:p>
        </p:txBody>
      </p:sp>
      <p:sp>
        <p:nvSpPr>
          <p:cNvPr id="6148" name="Rectangle 5"/>
          <p:cNvSpPr>
            <a:spLocks noGrp="1" noChangeArrowheads="1"/>
          </p:cNvSpPr>
          <p:nvPr>
            <p:ph type="body" sz="half" idx="1"/>
          </p:nvPr>
        </p:nvSpPr>
        <p:spPr/>
        <p:txBody>
          <a:bodyPr/>
          <a:lstStyle/>
          <a:p>
            <a:pPr eaLnBrk="1" hangingPunct="1">
              <a:lnSpc>
                <a:spcPct val="80000"/>
              </a:lnSpc>
              <a:buFont typeface="Wingdings" panose="05000000000000000000" pitchFamily="2" charset="2"/>
              <a:buNone/>
            </a:pPr>
            <a:r>
              <a:rPr lang="tr-TR" altLang="tr-TR" sz="2400" dirty="0"/>
              <a:t>Kanun</a:t>
            </a:r>
            <a:r>
              <a:rPr lang="en-GB" altLang="tr-TR" sz="2400" dirty="0"/>
              <a:t>:</a:t>
            </a:r>
          </a:p>
          <a:p>
            <a:pPr eaLnBrk="1" hangingPunct="1">
              <a:lnSpc>
                <a:spcPct val="80000"/>
              </a:lnSpc>
              <a:buFont typeface="Wingdings" panose="05000000000000000000" pitchFamily="2" charset="2"/>
              <a:buNone/>
            </a:pPr>
            <a:r>
              <a:rPr lang="en-GB" altLang="tr-TR" sz="2400" dirty="0"/>
              <a:t>	</a:t>
            </a:r>
            <a:r>
              <a:rPr lang="tr-TR" altLang="tr-TR" sz="2400" dirty="0"/>
              <a:t>Etik Kurul 5176 sayılı kanunla kurulmuştur ve </a:t>
            </a:r>
            <a:r>
              <a:rPr lang="tr-TR" altLang="tr-TR" sz="2400" dirty="0">
                <a:solidFill>
                  <a:schemeClr val="accent1">
                    <a:lumMod val="75000"/>
                  </a:schemeClr>
                </a:solidFill>
              </a:rPr>
              <a:t>saydamlık, tarafsızlık, dürüstlük, hesap verebilirlik, kamu yararını gözetme gibi etik davranış ilkelerini belirlemeyi ve uygulamayı gözetmeyi amaçlamaktadır.</a:t>
            </a:r>
            <a:endParaRPr lang="en-GB" altLang="tr-TR" sz="2400" dirty="0">
              <a:solidFill>
                <a:schemeClr val="accent1">
                  <a:lumMod val="75000"/>
                </a:schemeClr>
              </a:solidFill>
            </a:endParaRPr>
          </a:p>
        </p:txBody>
      </p:sp>
      <p:sp>
        <p:nvSpPr>
          <p:cNvPr id="6149" name="Rectangle 6"/>
          <p:cNvSpPr>
            <a:spLocks noGrp="1" noChangeArrowheads="1"/>
          </p:cNvSpPr>
          <p:nvPr>
            <p:ph type="body" sz="half" idx="2"/>
          </p:nvPr>
        </p:nvSpPr>
        <p:spPr/>
        <p:txBody>
          <a:bodyPr>
            <a:normAutofit lnSpcReduction="10000"/>
          </a:bodyPr>
          <a:lstStyle/>
          <a:p>
            <a:pPr eaLnBrk="1" hangingPunct="1">
              <a:lnSpc>
                <a:spcPct val="80000"/>
              </a:lnSpc>
              <a:buFont typeface="Wingdings" panose="05000000000000000000" pitchFamily="2" charset="2"/>
              <a:buNone/>
            </a:pPr>
            <a:r>
              <a:rPr lang="tr-TR" altLang="tr-TR" sz="2400" dirty="0"/>
              <a:t>Yönetmelik</a:t>
            </a:r>
            <a:r>
              <a:rPr lang="en-GB" altLang="tr-TR" sz="2400" dirty="0"/>
              <a:t>:</a:t>
            </a:r>
          </a:p>
          <a:p>
            <a:pPr eaLnBrk="1" hangingPunct="1">
              <a:lnSpc>
                <a:spcPct val="80000"/>
              </a:lnSpc>
              <a:buFont typeface="Wingdings" panose="05000000000000000000" pitchFamily="2" charset="2"/>
              <a:buNone/>
            </a:pPr>
            <a:r>
              <a:rPr lang="en-GB" altLang="tr-TR" sz="2400" dirty="0"/>
              <a:t>	</a:t>
            </a:r>
            <a:r>
              <a:rPr lang="tr-TR" altLang="tr-TR" sz="2400" dirty="0"/>
              <a:t>25785 sayılı </a:t>
            </a:r>
            <a:r>
              <a:rPr lang="en-GB" altLang="tr-TR" sz="2400" dirty="0"/>
              <a:t>‘</a:t>
            </a:r>
            <a:r>
              <a:rPr lang="tr-TR" altLang="tr-TR" sz="2400" dirty="0"/>
              <a:t>Kamu Görevlileri Etik Davranış İlkeleri İle Başvuru Usul Ve Esasları Hakkında Yönetmelik</a:t>
            </a:r>
            <a:r>
              <a:rPr lang="en-GB" altLang="tr-TR" sz="2400" dirty="0"/>
              <a:t>’, </a:t>
            </a:r>
          </a:p>
          <a:p>
            <a:pPr eaLnBrk="1" hangingPunct="1">
              <a:lnSpc>
                <a:spcPct val="80000"/>
              </a:lnSpc>
              <a:buFont typeface="Wingdings" panose="05000000000000000000" pitchFamily="2" charset="2"/>
              <a:buNone/>
            </a:pPr>
            <a:r>
              <a:rPr lang="en-GB" altLang="tr-TR" sz="2400" dirty="0">
                <a:solidFill>
                  <a:schemeClr val="accent1">
                    <a:lumMod val="75000"/>
                  </a:schemeClr>
                </a:solidFill>
              </a:rPr>
              <a:t>	…..</a:t>
            </a:r>
            <a:r>
              <a:rPr lang="tr-TR" altLang="tr-TR" sz="2400" dirty="0">
                <a:solidFill>
                  <a:schemeClr val="accent1">
                    <a:lumMod val="75000"/>
                  </a:schemeClr>
                </a:solidFill>
              </a:rPr>
              <a:t> </a:t>
            </a:r>
            <a:r>
              <a:rPr lang="tr-TR" altLang="tr-TR" sz="2100" dirty="0">
                <a:solidFill>
                  <a:schemeClr val="accent1">
                    <a:lumMod val="75000"/>
                  </a:schemeClr>
                </a:solidFill>
              </a:rPr>
              <a:t>vatandaşlarla ilişkiler ile kamu personelinin ve kaynaklarının yönetimi gibi konular da dahil olmak üzere, kamu görevlilerinin görev ve sorumluluklarını yerine getirirken, oynadıkları rol ve davranışları düzenleyen etik ilke ve değerleri genel olarak tanımlar</a:t>
            </a:r>
            <a:r>
              <a:rPr lang="en-GB" altLang="tr-TR" sz="2100" dirty="0">
                <a:solidFill>
                  <a:schemeClr val="accent1">
                    <a:lumMod val="75000"/>
                  </a:schemeClr>
                </a:solidFill>
              </a:rPr>
              <a:t>.  </a:t>
            </a:r>
          </a:p>
        </p:txBody>
      </p:sp>
    </p:spTree>
    <p:extLst>
      <p:ext uri="{BB962C8B-B14F-4D97-AF65-F5344CB8AC3E}">
        <p14:creationId xmlns:p14="http://schemas.microsoft.com/office/powerpoint/2010/main" val="947596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İçerik Yer Tutucusu"/>
          <p:cNvSpPr>
            <a:spLocks noGrp="1"/>
          </p:cNvSpPr>
          <p:nvPr>
            <p:ph idx="1"/>
          </p:nvPr>
        </p:nvSpPr>
        <p:spPr>
          <a:xfrm>
            <a:off x="500062" y="1000125"/>
            <a:ext cx="8464425" cy="5643563"/>
          </a:xfrm>
        </p:spPr>
        <p:txBody>
          <a:bodyPr>
            <a:normAutofit fontScale="92500" lnSpcReduction="10000"/>
          </a:bodyPr>
          <a:lstStyle/>
          <a:p>
            <a:pPr algn="just"/>
            <a:endParaRPr lang="tr-TR" altLang="tr-TR" dirty="0">
              <a:solidFill>
                <a:srgbClr val="0070C0"/>
              </a:solidFill>
            </a:endParaRPr>
          </a:p>
          <a:p>
            <a:pPr algn="just"/>
            <a:r>
              <a:rPr lang="tr-TR" altLang="tr-TR" dirty="0">
                <a:solidFill>
                  <a:srgbClr val="0070C0"/>
                </a:solidFill>
              </a:rPr>
              <a:t>1.	</a:t>
            </a:r>
            <a:r>
              <a:rPr lang="tr-TR" altLang="tr-TR" b="1" dirty="0">
                <a:solidFill>
                  <a:srgbClr val="C00000"/>
                </a:solidFill>
              </a:rPr>
              <a:t>Profesyonellik ilkesi: </a:t>
            </a:r>
          </a:p>
          <a:p>
            <a:pPr algn="just">
              <a:buFont typeface="Wingdings 3" panose="05040102010807070707" pitchFamily="18" charset="2"/>
              <a:buNone/>
            </a:pPr>
            <a:r>
              <a:rPr lang="tr-TR" altLang="tr-TR" dirty="0">
                <a:solidFill>
                  <a:srgbClr val="C00000"/>
                </a:solidFill>
              </a:rPr>
              <a:t>  	</a:t>
            </a:r>
            <a:r>
              <a:rPr lang="tr-TR" altLang="tr-TR" dirty="0">
                <a:solidFill>
                  <a:srgbClr val="0070C0"/>
                </a:solidFill>
              </a:rPr>
              <a:t>Öğretmenlik meslek etiğinden </a:t>
            </a:r>
          </a:p>
          <a:p>
            <a:pPr algn="just">
              <a:buFont typeface="Wingdings 3" panose="05040102010807070707" pitchFamily="18" charset="2"/>
              <a:buNone/>
            </a:pPr>
            <a:r>
              <a:rPr lang="tr-TR" altLang="tr-TR" dirty="0">
                <a:solidFill>
                  <a:srgbClr val="0070C0"/>
                </a:solidFill>
              </a:rPr>
              <a:t>bahsedebilmek için öncelikle ,öğretmenin </a:t>
            </a:r>
          </a:p>
          <a:p>
            <a:pPr algn="just">
              <a:buFont typeface="Wingdings 3" panose="05040102010807070707" pitchFamily="18" charset="2"/>
              <a:buNone/>
            </a:pPr>
            <a:r>
              <a:rPr lang="tr-TR" altLang="tr-TR" dirty="0">
                <a:solidFill>
                  <a:srgbClr val="0070C0"/>
                </a:solidFill>
              </a:rPr>
              <a:t>işinde profesyonel olması gerekir. Öğretmenlik </a:t>
            </a:r>
          </a:p>
          <a:p>
            <a:pPr algn="just">
              <a:buFont typeface="Wingdings 3" panose="05040102010807070707" pitchFamily="18" charset="2"/>
              <a:buNone/>
            </a:pPr>
            <a:r>
              <a:rPr lang="tr-TR" altLang="tr-TR" dirty="0">
                <a:solidFill>
                  <a:srgbClr val="0070C0"/>
                </a:solidFill>
              </a:rPr>
              <a:t>mesleğinin gerektirdiği görevleri belirtilen </a:t>
            </a:r>
          </a:p>
          <a:p>
            <a:pPr algn="just">
              <a:buFont typeface="Wingdings 3" panose="05040102010807070707" pitchFamily="18" charset="2"/>
              <a:buNone/>
            </a:pPr>
            <a:r>
              <a:rPr lang="tr-TR" altLang="tr-TR" dirty="0">
                <a:solidFill>
                  <a:srgbClr val="0070C0"/>
                </a:solidFill>
              </a:rPr>
              <a:t>standartlar içinde yapabilecek yeterlilikte </a:t>
            </a:r>
          </a:p>
          <a:p>
            <a:pPr algn="just">
              <a:buFont typeface="Wingdings 3" panose="05040102010807070707" pitchFamily="18" charset="2"/>
              <a:buNone/>
            </a:pPr>
            <a:r>
              <a:rPr lang="tr-TR" altLang="tr-TR" dirty="0">
                <a:solidFill>
                  <a:srgbClr val="0070C0"/>
                </a:solidFill>
              </a:rPr>
              <a:t>olmayan bir öğretmenin meslek etiği </a:t>
            </a:r>
          </a:p>
          <a:p>
            <a:pPr algn="just">
              <a:buFont typeface="Wingdings 3" panose="05040102010807070707" pitchFamily="18" charset="2"/>
              <a:buNone/>
            </a:pPr>
            <a:r>
              <a:rPr lang="tr-TR" altLang="tr-TR" dirty="0">
                <a:solidFill>
                  <a:srgbClr val="0070C0"/>
                </a:solidFill>
              </a:rPr>
              <a:t>ilkelerinden söz etmek imkansızdır. Bu nedenle </a:t>
            </a:r>
          </a:p>
          <a:p>
            <a:pPr algn="just">
              <a:buFont typeface="Wingdings 3" panose="05040102010807070707" pitchFamily="18" charset="2"/>
              <a:buNone/>
            </a:pPr>
            <a:r>
              <a:rPr lang="tr-TR" altLang="tr-TR" dirty="0">
                <a:solidFill>
                  <a:srgbClr val="0070C0"/>
                </a:solidFill>
              </a:rPr>
              <a:t>öğretmenlik mesleğinin birinci etik ilkesi </a:t>
            </a:r>
          </a:p>
          <a:p>
            <a:pPr algn="just">
              <a:buFont typeface="Wingdings 3" panose="05040102010807070707" pitchFamily="18" charset="2"/>
              <a:buNone/>
            </a:pPr>
            <a:r>
              <a:rPr lang="tr-TR" altLang="tr-TR" dirty="0">
                <a:solidFill>
                  <a:srgbClr val="0070C0"/>
                </a:solidFill>
              </a:rPr>
              <a:t>profesyonelliktir.</a:t>
            </a:r>
          </a:p>
          <a:p>
            <a:endParaRPr lang="tr-TR" altLang="tr-TR" dirty="0"/>
          </a:p>
        </p:txBody>
      </p:sp>
      <p:sp>
        <p:nvSpPr>
          <p:cNvPr id="3" name="2 Başlık"/>
          <p:cNvSpPr>
            <a:spLocks noGrp="1"/>
          </p:cNvSpPr>
          <p:nvPr>
            <p:ph type="title"/>
          </p:nvPr>
        </p:nvSpPr>
        <p:spPr>
          <a:xfrm>
            <a:off x="457200" y="274638"/>
            <a:ext cx="8229600" cy="796908"/>
          </a:xfrm>
        </p:spPr>
        <p:txBody>
          <a:bodyPr/>
          <a:lstStyle/>
          <a:p>
            <a:pPr algn="ctr">
              <a:defRPr/>
            </a:pPr>
            <a:r>
              <a:rPr lang="tr-TR" sz="2800" dirty="0">
                <a:solidFill>
                  <a:srgbClr val="FF0000"/>
                </a:solidFill>
              </a:rPr>
              <a:t>ÖĞRETMENLİK MESLEK ETİĞİ İLKELERİ</a:t>
            </a:r>
          </a:p>
        </p:txBody>
      </p:sp>
    </p:spTree>
    <p:extLst>
      <p:ext uri="{BB962C8B-B14F-4D97-AF65-F5344CB8AC3E}">
        <p14:creationId xmlns:p14="http://schemas.microsoft.com/office/powerpoint/2010/main" val="3851818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İçerik Yer Tutucusu"/>
          <p:cNvSpPr>
            <a:spLocks noGrp="1"/>
          </p:cNvSpPr>
          <p:nvPr>
            <p:ph idx="1"/>
          </p:nvPr>
        </p:nvSpPr>
        <p:spPr>
          <a:xfrm>
            <a:off x="457200" y="714375"/>
            <a:ext cx="8229600" cy="5857875"/>
          </a:xfrm>
        </p:spPr>
        <p:txBody>
          <a:bodyPr>
            <a:normAutofit fontScale="92500" lnSpcReduction="10000"/>
          </a:bodyPr>
          <a:lstStyle/>
          <a:p>
            <a:pPr algn="just"/>
            <a:r>
              <a:rPr lang="tr-TR" altLang="tr-TR">
                <a:solidFill>
                  <a:srgbClr val="0070C0"/>
                </a:solidFill>
              </a:rPr>
              <a:t>2. 	</a:t>
            </a:r>
            <a:r>
              <a:rPr lang="tr-TR" altLang="tr-TR" b="1">
                <a:solidFill>
                  <a:srgbClr val="C00000"/>
                </a:solidFill>
              </a:rPr>
              <a:t>Hizmette Sorumluluk</a:t>
            </a:r>
            <a:r>
              <a:rPr lang="tr-TR" altLang="tr-TR" b="1">
                <a:solidFill>
                  <a:srgbClr val="0070C0"/>
                </a:solidFill>
              </a:rPr>
              <a:t>:</a:t>
            </a:r>
          </a:p>
          <a:p>
            <a:pPr algn="just">
              <a:buFont typeface="Wingdings 3" panose="05040102010807070707" pitchFamily="18" charset="2"/>
              <a:buNone/>
            </a:pPr>
            <a:r>
              <a:rPr lang="tr-TR" altLang="tr-TR" b="1">
                <a:solidFill>
                  <a:srgbClr val="0070C0"/>
                </a:solidFill>
              </a:rPr>
              <a:t>  En genel anlamda sorumluluk, belirli bir görevin istenilen nitelik ve nicelikte yerine getirilmesidir.Bu anlamda öğretmen bir kamu hizmeti olarak eğitimde üzerine düşen büyük sorumluluğun bilinci içinde olmalıdır.Bunun da ötesinde öğretmenler davranışlarından ve bunların topluma maliyetinden kendileri ve toplum adına sorumluluk duymalıdır.Şu unutulmamalıdır ki öğretmenler kamu görevlileri olarak eylem ve kararlarının doğuracağı sonuçlar konusunda topluma hesap verebilmektedir.</a:t>
            </a:r>
          </a:p>
          <a:p>
            <a:endParaRPr lang="tr-TR" altLang="tr-TR"/>
          </a:p>
        </p:txBody>
      </p:sp>
    </p:spTree>
    <p:extLst>
      <p:ext uri="{BB962C8B-B14F-4D97-AF65-F5344CB8AC3E}">
        <p14:creationId xmlns:p14="http://schemas.microsoft.com/office/powerpoint/2010/main" val="1593727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İçerik Yer Tutucusu"/>
          <p:cNvSpPr>
            <a:spLocks noGrp="1"/>
          </p:cNvSpPr>
          <p:nvPr>
            <p:ph idx="1"/>
          </p:nvPr>
        </p:nvSpPr>
        <p:spPr>
          <a:xfrm>
            <a:off x="457200" y="285750"/>
            <a:ext cx="8229600" cy="6429375"/>
          </a:xfrm>
        </p:spPr>
        <p:txBody>
          <a:bodyPr>
            <a:normAutofit fontScale="85000" lnSpcReduction="20000"/>
          </a:bodyPr>
          <a:lstStyle/>
          <a:p>
            <a:pPr algn="just" eaLnBrk="1" hangingPunct="1">
              <a:defRPr/>
            </a:pPr>
            <a:r>
              <a:rPr lang="tr-TR" dirty="0">
                <a:solidFill>
                  <a:srgbClr val="0070C0"/>
                </a:solidFill>
              </a:rPr>
              <a:t>3.</a:t>
            </a:r>
            <a:r>
              <a:rPr lang="tr-TR" dirty="0"/>
              <a:t>	</a:t>
            </a:r>
            <a:r>
              <a:rPr lang="tr-TR" sz="2400" b="1" u="sng" dirty="0">
                <a:solidFill>
                  <a:srgbClr val="C00000"/>
                </a:solidFill>
              </a:rPr>
              <a:t>Adalet</a:t>
            </a:r>
            <a:r>
              <a:rPr lang="tr-TR" sz="2400" b="1" dirty="0">
                <a:solidFill>
                  <a:srgbClr val="C00000"/>
                </a:solidFill>
              </a:rPr>
              <a:t>:</a:t>
            </a:r>
            <a:r>
              <a:rPr lang="tr-TR" sz="2400" b="1" dirty="0">
                <a:solidFill>
                  <a:srgbClr val="0070C0"/>
                </a:solidFill>
              </a:rPr>
              <a:t> </a:t>
            </a:r>
            <a:r>
              <a:rPr lang="tr-TR" b="1" dirty="0">
                <a:solidFill>
                  <a:srgbClr val="0070C0"/>
                </a:solidFill>
              </a:rPr>
              <a:t>Öğretmen her türlü eyleminde adil olmak ve öğrenciler arasındaki ilişkilerde de adaleti sağlamak sorumluluğuna sahiptir.Öğrencilere söz hakkının adil olarak paylaştırılmasından başlayıp,sınıf içi ve dışı etkinliklere katılıma kadar uzayan her türlü etkinlikte adaletin sağlanması son derece önemlidir. Öncelikle öğretmen sınıf içindeki öğrenme fırsat ve olanaklarından öğrencilere </a:t>
            </a:r>
            <a:r>
              <a:rPr lang="tr-TR" b="1" dirty="0">
                <a:solidFill>
                  <a:srgbClr val="C00000"/>
                </a:solidFill>
              </a:rPr>
              <a:t>adil</a:t>
            </a:r>
            <a:r>
              <a:rPr lang="tr-TR" b="1" dirty="0">
                <a:solidFill>
                  <a:srgbClr val="0070C0"/>
                </a:solidFill>
              </a:rPr>
              <a:t> yararlanma hakkı tanımalıdır.</a:t>
            </a:r>
          </a:p>
          <a:p>
            <a:pPr algn="just" eaLnBrk="1" hangingPunct="1">
              <a:defRPr/>
            </a:pPr>
            <a:r>
              <a:rPr lang="tr-TR" b="1" dirty="0">
                <a:solidFill>
                  <a:srgbClr val="0070C0"/>
                </a:solidFill>
              </a:rPr>
              <a:t>Öğretmen değerlendiren ve öğrenci performansı hakkında yargılarda bulunan biri olarak, değerlendirmede </a:t>
            </a:r>
            <a:r>
              <a:rPr lang="tr-TR" b="1" dirty="0">
                <a:solidFill>
                  <a:srgbClr val="C00000"/>
                </a:solidFill>
              </a:rPr>
              <a:t>adaleti </a:t>
            </a:r>
            <a:r>
              <a:rPr lang="tr-TR" b="1" dirty="0">
                <a:solidFill>
                  <a:srgbClr val="0070C0"/>
                </a:solidFill>
              </a:rPr>
              <a:t>sağlamalıdır.</a:t>
            </a:r>
          </a:p>
          <a:p>
            <a:pPr algn="just" eaLnBrk="1" hangingPunct="1">
              <a:buFont typeface="Wingdings 3" panose="05040102010807070707" pitchFamily="18" charset="2"/>
              <a:buNone/>
              <a:defRPr/>
            </a:pPr>
            <a:r>
              <a:rPr lang="tr-TR" b="1" dirty="0">
                <a:solidFill>
                  <a:srgbClr val="0070C0"/>
                </a:solidFill>
              </a:rPr>
              <a:t>  bir diğeri de  öğretmenin ilgi ve desteğini kazanmak konusudur. </a:t>
            </a:r>
          </a:p>
          <a:p>
            <a:pPr algn="just" eaLnBrk="1" hangingPunct="1">
              <a:defRPr/>
            </a:pPr>
            <a:endParaRPr lang="tr-TR" sz="2400" b="1" dirty="0">
              <a:solidFill>
                <a:srgbClr val="0070C0"/>
              </a:solidFill>
            </a:endParaRPr>
          </a:p>
          <a:p>
            <a:pPr marL="609600" indent="-609600" eaLnBrk="1" hangingPunct="1">
              <a:buFont typeface="Wingdings" pitchFamily="2" charset="2"/>
              <a:buNone/>
              <a:defRPr/>
            </a:pPr>
            <a:endParaRPr lang="tr-TR" b="1" dirty="0">
              <a:solidFill>
                <a:srgbClr val="0070C0"/>
              </a:solidFill>
            </a:endParaRPr>
          </a:p>
          <a:p>
            <a:pPr marL="609600" indent="-609600" eaLnBrk="1" hangingPunct="1">
              <a:buFont typeface="Wingdings" pitchFamily="2" charset="2"/>
              <a:buNone/>
              <a:defRPr/>
            </a:pPr>
            <a:r>
              <a:rPr lang="tr-TR" b="1" dirty="0">
                <a:solidFill>
                  <a:srgbClr val="0070C0"/>
                </a:solidFill>
              </a:rPr>
              <a:t>		</a:t>
            </a:r>
          </a:p>
        </p:txBody>
      </p:sp>
    </p:spTree>
    <p:extLst>
      <p:ext uri="{BB962C8B-B14F-4D97-AF65-F5344CB8AC3E}">
        <p14:creationId xmlns:p14="http://schemas.microsoft.com/office/powerpoint/2010/main" val="3903965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500063"/>
            <a:ext cx="8229600" cy="6215062"/>
          </a:xfrm>
        </p:spPr>
        <p:txBody>
          <a:bodyPr/>
          <a:lstStyle/>
          <a:p>
            <a:pPr marL="609600" indent="-609600" algn="just" eaLnBrk="1" hangingPunct="1">
              <a:buFont typeface="Wingdings" pitchFamily="2" charset="2"/>
              <a:buNone/>
              <a:defRPr/>
            </a:pPr>
            <a:r>
              <a:rPr lang="tr-TR" sz="2400" b="1" dirty="0">
                <a:solidFill>
                  <a:srgbClr val="0070C0"/>
                </a:solidFill>
              </a:rPr>
              <a:t>      4.</a:t>
            </a:r>
            <a:r>
              <a:rPr lang="tr-TR" sz="2400" b="1" dirty="0">
                <a:solidFill>
                  <a:srgbClr val="C00000"/>
                </a:solidFill>
              </a:rPr>
              <a:t>Eşitlik</a:t>
            </a:r>
            <a:r>
              <a:rPr lang="tr-TR" sz="2400" b="1" dirty="0">
                <a:solidFill>
                  <a:srgbClr val="0070C0"/>
                </a:solidFill>
              </a:rPr>
              <a:t> :eşitlik yararların, sıkıntıların, hizmetlerin dağıtılmasında sınırların belirlenmesini içerir Bütün öğrenciler eşittir. Öğretmen sınıfındaki bütün öğrencilerine eşit davranmalıdır.</a:t>
            </a:r>
          </a:p>
          <a:p>
            <a:pPr marL="609600" indent="-609600" algn="just" eaLnBrk="1" hangingPunct="1">
              <a:buFont typeface="Wingdings 3" panose="05040102010807070707" pitchFamily="18" charset="2"/>
              <a:buNone/>
              <a:defRPr/>
            </a:pPr>
            <a:r>
              <a:rPr lang="tr-TR" sz="2400" b="1" dirty="0">
                <a:solidFill>
                  <a:srgbClr val="0070C0"/>
                </a:solidFill>
              </a:rPr>
              <a:t>      5) </a:t>
            </a:r>
            <a:r>
              <a:rPr lang="tr-TR" sz="2400" b="1" dirty="0">
                <a:solidFill>
                  <a:srgbClr val="C00000"/>
                </a:solidFill>
              </a:rPr>
              <a:t>Sağlıklı ve güvenli ortamın sağlanması: </a:t>
            </a:r>
            <a:r>
              <a:rPr lang="tr-TR" sz="2400" b="1" dirty="0">
                <a:solidFill>
                  <a:srgbClr val="0070C0"/>
                </a:solidFill>
              </a:rPr>
              <a:t>öğretmenlerin en temel etik sorumluluklarından biri de sınıf ortamında düzen ve disiplini sağlayarak, öğrenci sağlığını ve güvenliğini tehdit edecek her türlü unsurun ortadan kaldırılmasını sağlamaktır.</a:t>
            </a:r>
            <a:r>
              <a:rPr lang="tr-TR" sz="2400" dirty="0">
                <a:solidFill>
                  <a:srgbClr val="0070C0"/>
                </a:solidFill>
              </a:rPr>
              <a:t> </a:t>
            </a:r>
          </a:p>
          <a:p>
            <a:pPr marL="609600" indent="-609600" algn="just" eaLnBrk="1" hangingPunct="1">
              <a:buFont typeface="Wingdings 3" panose="05040102010807070707" pitchFamily="18" charset="2"/>
              <a:buNone/>
              <a:defRPr/>
            </a:pPr>
            <a:r>
              <a:rPr lang="tr-TR" sz="2400" dirty="0">
                <a:solidFill>
                  <a:srgbClr val="0070C0"/>
                </a:solidFill>
              </a:rPr>
              <a:t>      6) </a:t>
            </a:r>
            <a:r>
              <a:rPr lang="tr-TR" sz="2400" b="1" dirty="0">
                <a:solidFill>
                  <a:srgbClr val="C00000"/>
                </a:solidFill>
              </a:rPr>
              <a:t>Yolsuzluk yapmamak</a:t>
            </a:r>
            <a:r>
              <a:rPr lang="tr-TR" sz="2400" b="1" dirty="0">
                <a:solidFill>
                  <a:srgbClr val="0070C0"/>
                </a:solidFill>
              </a:rPr>
              <a:t>: En genel anlamıyla yolsuzluk bir çıkar karşılığında kamu yetkilerinin yasa dışı kullanımı olarak tanımlanabilir. Burada sağlanması amaçlanan maddi kazançlar olabileceği gibi parasal olmayan özel amaçlar da olabilir.</a:t>
            </a:r>
          </a:p>
          <a:p>
            <a:pPr marL="609600" indent="-609600" algn="just" eaLnBrk="1" hangingPunct="1">
              <a:buFont typeface="Wingdings" pitchFamily="2" charset="2"/>
              <a:buAutoNum type="alphaLcParenR"/>
              <a:defRPr/>
            </a:pPr>
            <a:endParaRPr lang="tr-TR" sz="2400" b="1" dirty="0">
              <a:solidFill>
                <a:srgbClr val="0070C0"/>
              </a:solidFill>
            </a:endParaRPr>
          </a:p>
          <a:p>
            <a:pPr marL="609600" indent="-609600" eaLnBrk="1" hangingPunct="1">
              <a:buFont typeface="Wingdings" pitchFamily="2" charset="2"/>
              <a:buAutoNum type="alphaLcParenR"/>
              <a:defRPr/>
            </a:pPr>
            <a:endParaRPr lang="tr-TR" sz="2400" b="1" dirty="0"/>
          </a:p>
          <a:p>
            <a:pPr>
              <a:defRPr/>
            </a:pPr>
            <a:endParaRPr lang="tr-TR" dirty="0"/>
          </a:p>
        </p:txBody>
      </p:sp>
    </p:spTree>
    <p:extLst>
      <p:ext uri="{BB962C8B-B14F-4D97-AF65-F5344CB8AC3E}">
        <p14:creationId xmlns:p14="http://schemas.microsoft.com/office/powerpoint/2010/main" val="2901631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İçerik Yer Tutucusu"/>
          <p:cNvSpPr>
            <a:spLocks noGrp="1"/>
          </p:cNvSpPr>
          <p:nvPr>
            <p:ph idx="1"/>
          </p:nvPr>
        </p:nvSpPr>
        <p:spPr>
          <a:xfrm>
            <a:off x="500063" y="357188"/>
            <a:ext cx="8229600" cy="6286500"/>
          </a:xfrm>
        </p:spPr>
        <p:txBody>
          <a:bodyPr/>
          <a:lstStyle/>
          <a:p>
            <a:pPr algn="just" eaLnBrk="1" hangingPunct="1">
              <a:lnSpc>
                <a:spcPct val="90000"/>
              </a:lnSpc>
              <a:buFont typeface="Wingdings" panose="05000000000000000000" pitchFamily="2" charset="2"/>
              <a:buNone/>
            </a:pPr>
            <a:r>
              <a:rPr lang="tr-TR" altLang="tr-TR" b="1"/>
              <a:t>  </a:t>
            </a:r>
            <a:r>
              <a:rPr lang="tr-TR" altLang="tr-TR" b="1">
                <a:solidFill>
                  <a:srgbClr val="0070C0"/>
                </a:solidFill>
              </a:rPr>
              <a:t>7)</a:t>
            </a:r>
            <a:r>
              <a:rPr lang="tr-TR" altLang="tr-TR" b="1">
                <a:solidFill>
                  <a:srgbClr val="C00000"/>
                </a:solidFill>
              </a:rPr>
              <a:t>Dürüstlük, Doğruluk ve Güven</a:t>
            </a:r>
            <a:r>
              <a:rPr lang="tr-TR" altLang="tr-TR" b="1">
                <a:solidFill>
                  <a:srgbClr val="0070C0"/>
                </a:solidFill>
              </a:rPr>
              <a:t>: </a:t>
            </a:r>
            <a:r>
              <a:rPr lang="tr-TR" altLang="tr-TR" sz="2400" b="1">
                <a:solidFill>
                  <a:srgbClr val="0070C0"/>
                </a:solidFill>
              </a:rPr>
              <a:t>Etik davranış başkalarıyla ilişkilerde dürüst olmayı gerektirir. İçten ve dürüst davranmayan öğretmenler ilişkilerde kendi sonlarını hazırlarlar ve güven ortamı ortadan kalkar. Oysa güven ilişkilerin temel unsurudur.</a:t>
            </a:r>
          </a:p>
          <a:p>
            <a:pPr algn="just" eaLnBrk="1" hangingPunct="1">
              <a:lnSpc>
                <a:spcPct val="90000"/>
              </a:lnSpc>
              <a:buFont typeface="Wingdings" panose="05000000000000000000" pitchFamily="2" charset="2"/>
              <a:buNone/>
            </a:pPr>
            <a:r>
              <a:rPr lang="tr-TR" altLang="tr-TR" sz="2400" b="1">
                <a:solidFill>
                  <a:srgbClr val="0070C0"/>
                </a:solidFill>
              </a:rPr>
              <a:t>   öğretmenlerin mesleki etkinlikleri yerine getirirken öncelikle kendilerine güvenmeleri gerekir. Bu özgüven onların toplumun güvenine ve saygısına layık olmalarını da sağlayacaktır.</a:t>
            </a:r>
          </a:p>
          <a:p>
            <a:pPr algn="just" eaLnBrk="1" hangingPunct="1">
              <a:buFont typeface="Wingdings 3" panose="05040102010807070707" pitchFamily="18" charset="2"/>
              <a:buNone/>
            </a:pPr>
            <a:r>
              <a:rPr lang="tr-TR" altLang="tr-TR" sz="2400">
                <a:solidFill>
                  <a:srgbClr val="0070C0"/>
                </a:solidFill>
              </a:rPr>
              <a:t>8)</a:t>
            </a:r>
            <a:r>
              <a:rPr lang="tr-TR" altLang="tr-TR" sz="2400" b="1">
                <a:solidFill>
                  <a:srgbClr val="C00000"/>
                </a:solidFill>
              </a:rPr>
              <a:t>Tarafsızlık: </a:t>
            </a:r>
            <a:r>
              <a:rPr lang="tr-TR" altLang="tr-TR" sz="2400" b="1">
                <a:solidFill>
                  <a:srgbClr val="0070C0"/>
                </a:solidFill>
              </a:rPr>
              <a:t>Bireylerin nesnel olabilmeleri,Kişinin duygularını değil, aklını kullanmasını,karşılarındaki birey yada olaylar hakkında kendi ilgi, gereksinim ve korkularını işe karıştırmadan, bu görüntüleri çarpıtmadan aradaki farklılığın görülmesini gerektirir .</a:t>
            </a:r>
            <a:endParaRPr lang="tr-TR" altLang="tr-TR" sz="2400">
              <a:solidFill>
                <a:srgbClr val="0070C0"/>
              </a:solidFill>
            </a:endParaRPr>
          </a:p>
          <a:p>
            <a:pPr algn="just" eaLnBrk="1" hangingPunct="1">
              <a:lnSpc>
                <a:spcPct val="90000"/>
              </a:lnSpc>
              <a:buFont typeface="Wingdings" panose="05000000000000000000" pitchFamily="2" charset="2"/>
              <a:buNone/>
            </a:pPr>
            <a:r>
              <a:rPr lang="tr-TR" altLang="tr-TR" sz="2400" b="1">
                <a:solidFill>
                  <a:srgbClr val="0070C0"/>
                </a:solidFill>
              </a:rPr>
              <a:t> </a:t>
            </a:r>
          </a:p>
          <a:p>
            <a:endParaRPr lang="tr-TR" altLang="tr-TR"/>
          </a:p>
        </p:txBody>
      </p:sp>
    </p:spTree>
    <p:extLst>
      <p:ext uri="{BB962C8B-B14F-4D97-AF65-F5344CB8AC3E}">
        <p14:creationId xmlns:p14="http://schemas.microsoft.com/office/powerpoint/2010/main" val="1794793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İçerik Yer Tutucusu"/>
          <p:cNvSpPr>
            <a:spLocks noGrp="1"/>
          </p:cNvSpPr>
          <p:nvPr>
            <p:ph idx="1"/>
          </p:nvPr>
        </p:nvSpPr>
        <p:spPr>
          <a:xfrm>
            <a:off x="457200" y="571500"/>
            <a:ext cx="8229600" cy="5929313"/>
          </a:xfrm>
        </p:spPr>
        <p:txBody>
          <a:bodyPr>
            <a:normAutofit lnSpcReduction="10000"/>
          </a:bodyPr>
          <a:lstStyle/>
          <a:p>
            <a:pPr algn="just" eaLnBrk="1" hangingPunct="1">
              <a:buFont typeface="Wingdings" panose="05000000000000000000" pitchFamily="2" charset="2"/>
              <a:buNone/>
            </a:pPr>
            <a:r>
              <a:rPr lang="tr-TR" altLang="tr-TR">
                <a:solidFill>
                  <a:srgbClr val="0070C0"/>
                </a:solidFill>
              </a:rPr>
              <a:t>9)</a:t>
            </a:r>
            <a:r>
              <a:rPr lang="tr-TR" altLang="tr-TR" b="1">
                <a:solidFill>
                  <a:srgbClr val="CC3300"/>
                </a:solidFill>
              </a:rPr>
              <a:t>Mesleki Bağımlılık ve Sürekli Gelişme: </a:t>
            </a:r>
            <a:r>
              <a:rPr lang="tr-TR" altLang="tr-TR" b="1">
                <a:solidFill>
                  <a:srgbClr val="0070C0"/>
                </a:solidFill>
              </a:rPr>
              <a:t>Öğretmenler bir lider olarak hem kendi mesleki bağlılık ve gelişmesin hem de öğrencilerin mesleki bağlılık ve gelişmesini sağlamaya çalışmalıdır.</a:t>
            </a:r>
          </a:p>
          <a:p>
            <a:pPr algn="just" eaLnBrk="1" hangingPunct="1">
              <a:buFont typeface="Wingdings" panose="05000000000000000000" pitchFamily="2" charset="2"/>
              <a:buNone/>
            </a:pPr>
            <a:r>
              <a:rPr lang="tr-TR" altLang="tr-TR" b="1">
                <a:solidFill>
                  <a:srgbClr val="0070C0"/>
                </a:solidFill>
              </a:rPr>
              <a:t>	Mesleki bağlılığın bir gereği olarak sürekli gelişmeyi sağlamak için öğretmenlerin;</a:t>
            </a:r>
          </a:p>
          <a:p>
            <a:pPr algn="just" eaLnBrk="1" hangingPunct="1">
              <a:buFont typeface="Wingdings" panose="05000000000000000000" pitchFamily="2" charset="2"/>
              <a:buNone/>
            </a:pPr>
            <a:r>
              <a:rPr lang="tr-TR" altLang="tr-TR" b="1">
                <a:solidFill>
                  <a:srgbClr val="0070C0"/>
                </a:solidFill>
              </a:rPr>
              <a:t> </a:t>
            </a:r>
          </a:p>
          <a:p>
            <a:pPr algn="just" eaLnBrk="1" hangingPunct="1">
              <a:buFont typeface="Wingdings" panose="05000000000000000000" pitchFamily="2" charset="2"/>
              <a:buNone/>
            </a:pPr>
            <a:r>
              <a:rPr lang="tr-TR" altLang="tr-TR" b="1">
                <a:solidFill>
                  <a:srgbClr val="0070C0"/>
                </a:solidFill>
              </a:rPr>
              <a:t>10-</a:t>
            </a:r>
            <a:r>
              <a:rPr lang="tr-TR" altLang="tr-TR" b="1">
                <a:solidFill>
                  <a:srgbClr val="C00000"/>
                </a:solidFill>
              </a:rPr>
              <a:t>Meslekleri ile ilgili yeniliklere açık olması</a:t>
            </a:r>
            <a:r>
              <a:rPr lang="tr-TR" altLang="tr-TR" b="1">
                <a:solidFill>
                  <a:srgbClr val="0070C0"/>
                </a:solidFill>
              </a:rPr>
              <a:t>,</a:t>
            </a:r>
          </a:p>
          <a:p>
            <a:pPr algn="just" eaLnBrk="1" hangingPunct="1"/>
            <a:r>
              <a:rPr lang="tr-TR" altLang="tr-TR" b="1">
                <a:solidFill>
                  <a:srgbClr val="0070C0"/>
                </a:solidFill>
              </a:rPr>
              <a:t>Mesleki performanslarını artırabilmek için kendilerine sağlanan eğitim olanaklarından en iyi şekilde yararlanması, </a:t>
            </a:r>
          </a:p>
          <a:p>
            <a:endParaRPr lang="tr-TR" altLang="tr-TR"/>
          </a:p>
        </p:txBody>
      </p:sp>
    </p:spTree>
    <p:extLst>
      <p:ext uri="{BB962C8B-B14F-4D97-AF65-F5344CB8AC3E}">
        <p14:creationId xmlns:p14="http://schemas.microsoft.com/office/powerpoint/2010/main" val="2281367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etik">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371644" y="188640"/>
            <a:ext cx="1772356" cy="216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lt Başlık 4"/>
          <p:cNvSpPr>
            <a:spLocks noGrp="1"/>
          </p:cNvSpPr>
          <p:nvPr>
            <p:ph type="subTitle" idx="1"/>
          </p:nvPr>
        </p:nvSpPr>
        <p:spPr>
          <a:xfrm>
            <a:off x="1916635" y="1628801"/>
            <a:ext cx="5440693" cy="4819781"/>
          </a:xfrm>
          <a:prstGeom prst="rect">
            <a:avLst/>
          </a:prstGeom>
        </p:spPr>
        <p:txBody>
          <a:bodyPr wrap="square">
            <a:spAutoFit/>
          </a:bodyPr>
          <a:lstStyle/>
          <a:p>
            <a:pPr algn="ctr" eaLnBrk="1" hangingPunct="1">
              <a:lnSpc>
                <a:spcPct val="80000"/>
              </a:lnSpc>
              <a:buFont typeface="Wingdings" pitchFamily="2" charset="2"/>
              <a:buNone/>
              <a:defRPr/>
            </a:pPr>
            <a:r>
              <a:rPr lang="tr-TR" b="1" i="1" dirty="0">
                <a:solidFill>
                  <a:schemeClr val="accent5">
                    <a:lumMod val="50000"/>
                  </a:schemeClr>
                </a:solidFill>
              </a:rPr>
              <a:t>Etik terimi </a:t>
            </a:r>
            <a:r>
              <a:rPr lang="tr-TR" b="1" i="1" dirty="0">
                <a:solidFill>
                  <a:srgbClr val="FF0000"/>
                </a:solidFill>
              </a:rPr>
              <a:t>‘töre’, ‘karakter</a:t>
            </a:r>
            <a:r>
              <a:rPr lang="tr-TR" b="1" i="1" dirty="0">
                <a:solidFill>
                  <a:schemeClr val="accent5">
                    <a:lumMod val="50000"/>
                  </a:schemeClr>
                </a:solidFill>
              </a:rPr>
              <a:t>’ anlamlarını içeren  </a:t>
            </a:r>
          </a:p>
          <a:p>
            <a:pPr algn="ctr" eaLnBrk="1" hangingPunct="1">
              <a:lnSpc>
                <a:spcPct val="80000"/>
              </a:lnSpc>
              <a:buFont typeface="Wingdings" pitchFamily="2" charset="2"/>
              <a:buNone/>
              <a:defRPr/>
            </a:pPr>
            <a:r>
              <a:rPr lang="tr-TR" b="1" i="1" dirty="0">
                <a:solidFill>
                  <a:schemeClr val="accent5">
                    <a:lumMod val="50000"/>
                  </a:schemeClr>
                </a:solidFill>
              </a:rPr>
              <a:t>Yunanca </a:t>
            </a:r>
            <a:r>
              <a:rPr lang="tr-TR" b="1" i="1" dirty="0" err="1">
                <a:solidFill>
                  <a:srgbClr val="0070C0"/>
                </a:solidFill>
              </a:rPr>
              <a:t>ethos</a:t>
            </a:r>
            <a:r>
              <a:rPr lang="tr-TR" b="1" i="1" dirty="0">
                <a:solidFill>
                  <a:schemeClr val="accent5">
                    <a:lumMod val="50000"/>
                  </a:schemeClr>
                </a:solidFill>
              </a:rPr>
              <a:t> sözcüğünden türetilmiştir. </a:t>
            </a:r>
          </a:p>
          <a:p>
            <a:pPr algn="ctr" eaLnBrk="1" hangingPunct="1">
              <a:lnSpc>
                <a:spcPct val="80000"/>
              </a:lnSpc>
              <a:buFont typeface="Wingdings" pitchFamily="2" charset="2"/>
              <a:buNone/>
              <a:defRPr/>
            </a:pPr>
            <a:r>
              <a:rPr lang="tr-TR" b="1" i="1" dirty="0" err="1">
                <a:solidFill>
                  <a:schemeClr val="accent5">
                    <a:lumMod val="50000"/>
                  </a:schemeClr>
                </a:solidFill>
              </a:rPr>
              <a:t>Aksiyoloji</a:t>
            </a:r>
            <a:r>
              <a:rPr lang="tr-TR" b="1" i="1" dirty="0">
                <a:solidFill>
                  <a:schemeClr val="accent5">
                    <a:lumMod val="50000"/>
                  </a:schemeClr>
                </a:solidFill>
              </a:rPr>
              <a:t> dalı olan etik, </a:t>
            </a:r>
          </a:p>
          <a:p>
            <a:pPr algn="ctr" eaLnBrk="1" hangingPunct="1">
              <a:lnSpc>
                <a:spcPct val="80000"/>
              </a:lnSpc>
              <a:buFont typeface="Wingdings" pitchFamily="2" charset="2"/>
              <a:buNone/>
              <a:defRPr/>
            </a:pPr>
            <a:r>
              <a:rPr lang="tr-TR" b="1" i="1" dirty="0">
                <a:solidFill>
                  <a:schemeClr val="accent5">
                    <a:lumMod val="50000"/>
                  </a:schemeClr>
                </a:solidFill>
              </a:rPr>
              <a:t>Felsefenin </a:t>
            </a:r>
            <a:r>
              <a:rPr lang="tr-TR" b="1" i="1" dirty="0">
                <a:solidFill>
                  <a:schemeClr val="accent5">
                    <a:lumMod val="50000"/>
                  </a:schemeClr>
                </a:solidFill>
                <a:latin typeface="Trebuchet MS" pitchFamily="34" charset="0"/>
              </a:rPr>
              <a:t>dört</a:t>
            </a:r>
            <a:r>
              <a:rPr lang="tr-TR" b="1" i="1" dirty="0">
                <a:solidFill>
                  <a:schemeClr val="accent5">
                    <a:lumMod val="50000"/>
                  </a:schemeClr>
                </a:solidFill>
              </a:rPr>
              <a:t> ana dalından biridir.</a:t>
            </a:r>
          </a:p>
          <a:p>
            <a:pPr algn="ctr" eaLnBrk="1" hangingPunct="1">
              <a:lnSpc>
                <a:spcPct val="80000"/>
              </a:lnSpc>
              <a:buFont typeface="Wingdings" pitchFamily="2" charset="2"/>
              <a:buNone/>
              <a:defRPr/>
            </a:pPr>
            <a:r>
              <a:rPr lang="tr-TR" b="1" i="1" dirty="0">
                <a:solidFill>
                  <a:schemeClr val="accent5">
                    <a:lumMod val="50000"/>
                  </a:schemeClr>
                </a:solidFill>
              </a:rPr>
              <a:t>Dünyanın farklı yerlerinde, bir çok farklı toplulukta çok eski çağlardan beri etik anlayışının var olduğu bilinir.</a:t>
            </a:r>
          </a:p>
        </p:txBody>
      </p:sp>
      <p:sp>
        <p:nvSpPr>
          <p:cNvPr id="7" name="Başlık 1"/>
          <p:cNvSpPr txBox="1">
            <a:spLocks/>
          </p:cNvSpPr>
          <p:nvPr/>
        </p:nvSpPr>
        <p:spPr bwMode="auto">
          <a:xfrm>
            <a:off x="0" y="-9627"/>
            <a:ext cx="4431476" cy="123758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tr-TR" b="1" i="1" dirty="0">
                <a:solidFill>
                  <a:schemeClr val="tx2"/>
                </a:solidFill>
              </a:rPr>
              <a:t>ETİK</a:t>
            </a:r>
          </a:p>
        </p:txBody>
      </p:sp>
    </p:spTree>
    <p:extLst>
      <p:ext uri="{BB962C8B-B14F-4D97-AF65-F5344CB8AC3E}">
        <p14:creationId xmlns:p14="http://schemas.microsoft.com/office/powerpoint/2010/main" val="2033513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İçerik Yer Tutucusu"/>
          <p:cNvSpPr>
            <a:spLocks noGrp="1"/>
          </p:cNvSpPr>
          <p:nvPr>
            <p:ph idx="1"/>
          </p:nvPr>
        </p:nvSpPr>
        <p:spPr>
          <a:xfrm>
            <a:off x="457200" y="214313"/>
            <a:ext cx="8229600" cy="6357937"/>
          </a:xfrm>
        </p:spPr>
        <p:txBody>
          <a:bodyPr/>
          <a:lstStyle/>
          <a:p>
            <a:pPr algn="just" eaLnBrk="1" hangingPunct="1">
              <a:lnSpc>
                <a:spcPct val="90000"/>
              </a:lnSpc>
              <a:buFont typeface="Wingdings" pitchFamily="2" charset="2"/>
              <a:buNone/>
              <a:defRPr/>
            </a:pPr>
            <a:r>
              <a:rPr lang="tr-TR" sz="2400" b="1" dirty="0">
                <a:solidFill>
                  <a:srgbClr val="0070C0"/>
                </a:solidFill>
              </a:rPr>
              <a:t>10) </a:t>
            </a:r>
            <a:r>
              <a:rPr lang="tr-TR" sz="2400" b="1" dirty="0">
                <a:solidFill>
                  <a:srgbClr val="C00000"/>
                </a:solidFill>
              </a:rPr>
              <a:t>Saygı:</a:t>
            </a:r>
            <a:r>
              <a:rPr lang="tr-TR" sz="2400" b="1" dirty="0">
                <a:solidFill>
                  <a:srgbClr val="0070C0"/>
                </a:solidFill>
              </a:rPr>
              <a:t> insan her şeyden önce insan olduğu için değerlidir. İnsan canlı varlıklar içinde en gelişmiş olan, düşünen, akıl yürüten, iletişim kuran, gelecek için planlar yapan bir varlıktır ve bu yönleriyle saygıdeğerdir.Öğretmenin her şeyden önce insanın değerine ve bütünlüğüne saygı göstermesi gerekir. öğretmenler: Herkesin değerine ve varlığına özel yaşamına özerkliğine ve kararlarına saygı göstermelidir.</a:t>
            </a:r>
          </a:p>
          <a:p>
            <a:pPr algn="just" eaLnBrk="1" hangingPunct="1">
              <a:buFont typeface="Wingdings" pitchFamily="2" charset="2"/>
              <a:buNone/>
              <a:defRPr/>
            </a:pPr>
            <a:r>
              <a:rPr lang="tr-TR" sz="2400" b="1" dirty="0">
                <a:solidFill>
                  <a:srgbClr val="0070C0"/>
                </a:solidFill>
              </a:rPr>
              <a:t>11) </a:t>
            </a:r>
            <a:r>
              <a:rPr lang="tr-TR" sz="2400" b="1" dirty="0">
                <a:solidFill>
                  <a:srgbClr val="C00000"/>
                </a:solidFill>
              </a:rPr>
              <a:t>Kaynakların Etkili Kullanımı: </a:t>
            </a:r>
            <a:r>
              <a:rPr lang="tr-TR" sz="2400" b="1" dirty="0">
                <a:solidFill>
                  <a:srgbClr val="0070C0"/>
                </a:solidFill>
              </a:rPr>
              <a:t>Kurumsal ve kamusal kaynakların etkili kullanımı öğretmenlerden beklenen bir başka önemli etik davranıştır.</a:t>
            </a:r>
          </a:p>
          <a:p>
            <a:pPr algn="just" eaLnBrk="1" hangingPunct="1">
              <a:buFont typeface="Wingdings" pitchFamily="2" charset="2"/>
              <a:buNone/>
              <a:defRPr/>
            </a:pPr>
            <a:r>
              <a:rPr lang="tr-TR" sz="2400" b="1" dirty="0">
                <a:solidFill>
                  <a:srgbClr val="0070C0"/>
                </a:solidFill>
              </a:rPr>
              <a:t>	En kıt ve değerli kaynak zamandır. Bu açıdan öğretim ve eğitim zamanının etkili kullanımı öğrencilerin yararını en üst düzeye çıkaracaktır.</a:t>
            </a:r>
          </a:p>
          <a:p>
            <a:pPr eaLnBrk="1" hangingPunct="1">
              <a:buFont typeface="Wingdings" pitchFamily="2" charset="2"/>
              <a:buNone/>
              <a:defRPr/>
            </a:pPr>
            <a:r>
              <a:rPr lang="tr-TR" sz="2400" dirty="0">
                <a:solidFill>
                  <a:srgbClr val="0070C0"/>
                </a:solidFill>
              </a:rPr>
              <a:t>   </a:t>
            </a:r>
            <a:r>
              <a:rPr lang="tr-TR" sz="2000" b="1" dirty="0">
                <a:solidFill>
                  <a:srgbClr val="C00000"/>
                </a:solidFill>
              </a:rPr>
              <a:t>İNSANLAR HER ZAMAN, HER YERDE ACIKMIŞLARDIR; AMA HER ZAMAN HER YERDE ERDEMLİ OLAMAMIŞLARDIR.(Aristo)</a:t>
            </a:r>
          </a:p>
          <a:p>
            <a:pPr eaLnBrk="1" hangingPunct="1">
              <a:buFont typeface="Wingdings" pitchFamily="2" charset="2"/>
              <a:buNone/>
              <a:defRPr/>
            </a:pPr>
            <a:r>
              <a:rPr lang="tr-TR" sz="2000" b="1" dirty="0">
                <a:solidFill>
                  <a:srgbClr val="C00000"/>
                </a:solidFill>
              </a:rPr>
              <a:t>					</a:t>
            </a:r>
          </a:p>
          <a:p>
            <a:pPr marL="609600" indent="-609600" algn="just" eaLnBrk="1" hangingPunct="1">
              <a:lnSpc>
                <a:spcPct val="90000"/>
              </a:lnSpc>
              <a:buFont typeface="Wingdings" pitchFamily="2" charset="2"/>
              <a:buAutoNum type="arabicPeriod"/>
              <a:defRPr/>
            </a:pPr>
            <a:endParaRPr lang="tr-TR" b="1" dirty="0">
              <a:solidFill>
                <a:srgbClr val="0070C0"/>
              </a:solidFill>
            </a:endParaRPr>
          </a:p>
        </p:txBody>
      </p:sp>
    </p:spTree>
    <p:extLst>
      <p:ext uri="{BB962C8B-B14F-4D97-AF65-F5344CB8AC3E}">
        <p14:creationId xmlns:p14="http://schemas.microsoft.com/office/powerpoint/2010/main" val="1935720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İçerik Yer Tutucusu"/>
          <p:cNvSpPr>
            <a:spLocks noGrp="1"/>
          </p:cNvSpPr>
          <p:nvPr>
            <p:ph idx="1"/>
          </p:nvPr>
        </p:nvSpPr>
        <p:spPr>
          <a:xfrm>
            <a:off x="457200" y="428625"/>
            <a:ext cx="8229600" cy="6143625"/>
          </a:xfrm>
        </p:spPr>
        <p:txBody>
          <a:bodyPr>
            <a:normAutofit fontScale="92500" lnSpcReduction="10000"/>
          </a:bodyPr>
          <a:lstStyle/>
          <a:p>
            <a:pPr algn="just">
              <a:buFont typeface="Wingdings 3" panose="05040102010807070707" pitchFamily="18" charset="2"/>
              <a:buNone/>
            </a:pPr>
            <a:r>
              <a:rPr lang="tr-TR" altLang="tr-TR" b="1">
                <a:solidFill>
                  <a:srgbClr val="0070C0"/>
                </a:solidFill>
              </a:rPr>
              <a:t>  </a:t>
            </a:r>
            <a:r>
              <a:rPr lang="tr-TR" altLang="tr-TR" b="1">
                <a:solidFill>
                  <a:srgbClr val="C00000"/>
                </a:solidFill>
              </a:rPr>
              <a:t>Eğitim kurumları</a:t>
            </a:r>
            <a:r>
              <a:rPr lang="tr-TR" altLang="tr-TR" b="1">
                <a:solidFill>
                  <a:srgbClr val="0070C0"/>
                </a:solidFill>
              </a:rPr>
              <a:t>, insan merkezli ve hizmet üretilen kurumlardır. İnsan ve hizmetin ağırlıklı olduğu bu kurumların yönetiminde iyi, uygun, tutarlı kararlara varılabilmesi, </a:t>
            </a:r>
            <a:r>
              <a:rPr lang="tr-TR" altLang="tr-TR" b="1">
                <a:solidFill>
                  <a:srgbClr val="C00000"/>
                </a:solidFill>
              </a:rPr>
              <a:t>eğitim yöneticisinin</a:t>
            </a:r>
            <a:r>
              <a:rPr lang="tr-TR" altLang="tr-TR" b="1">
                <a:solidFill>
                  <a:srgbClr val="0070C0"/>
                </a:solidFill>
              </a:rPr>
              <a:t> yönetime ilişkin bilgi ve beceriler kadar, insanlar hakkındaki görüş ve beklentileri ile sahip olduğu iyi, doğru ve güzel anlayışı ile de ilgilidir.</a:t>
            </a:r>
          </a:p>
          <a:p>
            <a:pPr algn="just" eaLnBrk="1" hangingPunct="1"/>
            <a:r>
              <a:rPr lang="tr-TR" altLang="tr-TR" b="1">
                <a:solidFill>
                  <a:srgbClr val="0070C0"/>
                </a:solidFill>
              </a:rPr>
              <a:t>Eğitim yöneticisinin liderlik biçimi ve her gün yüz yüze geldiği durumlarda gösterdiği mesleki ve ahlaki davranışlarında, sahip olduğu etik değerlerin yansımaları görülür.</a:t>
            </a:r>
          </a:p>
          <a:p>
            <a:pPr algn="just" eaLnBrk="1" hangingPunct="1"/>
            <a:r>
              <a:rPr lang="tr-TR" altLang="tr-TR" b="1">
                <a:solidFill>
                  <a:srgbClr val="0070C0"/>
                </a:solidFill>
              </a:rPr>
              <a:t>Günlük kararlarda bilinç altında yer alan ahlaki eğilimler davranışları etkilemektedir.</a:t>
            </a:r>
          </a:p>
          <a:p>
            <a:pPr algn="just"/>
            <a:endParaRPr lang="tr-TR" altLang="tr-TR" b="1">
              <a:solidFill>
                <a:srgbClr val="0070C0"/>
              </a:solidFill>
            </a:endParaRPr>
          </a:p>
          <a:p>
            <a:endParaRPr lang="tr-TR" altLang="tr-TR"/>
          </a:p>
        </p:txBody>
      </p:sp>
    </p:spTree>
    <p:extLst>
      <p:ext uri="{BB962C8B-B14F-4D97-AF65-F5344CB8AC3E}">
        <p14:creationId xmlns:p14="http://schemas.microsoft.com/office/powerpoint/2010/main" val="2013536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İçerik Yer Tutucusu"/>
          <p:cNvSpPr>
            <a:spLocks noGrp="1"/>
          </p:cNvSpPr>
          <p:nvPr>
            <p:ph idx="1"/>
          </p:nvPr>
        </p:nvSpPr>
        <p:spPr>
          <a:xfrm>
            <a:off x="457200" y="642938"/>
            <a:ext cx="8229600" cy="5857875"/>
          </a:xfrm>
        </p:spPr>
        <p:txBody>
          <a:bodyPr/>
          <a:lstStyle/>
          <a:p>
            <a:pPr algn="just" eaLnBrk="1" hangingPunct="1"/>
            <a:r>
              <a:rPr lang="tr-TR" altLang="tr-TR" b="1">
                <a:solidFill>
                  <a:srgbClr val="0070C0"/>
                </a:solidFill>
              </a:rPr>
              <a:t>Öğretmenlerin ve diğer çalışanların moralini düşüren en önemli etkenlerden biri </a:t>
            </a:r>
            <a:r>
              <a:rPr lang="tr-TR" altLang="tr-TR" b="1">
                <a:solidFill>
                  <a:srgbClr val="C00000"/>
                </a:solidFill>
              </a:rPr>
              <a:t>yöneticilerin dürüstlüğü ve tarafsızlığından kuşku duyulmasıdır.</a:t>
            </a:r>
          </a:p>
          <a:p>
            <a:pPr algn="just" eaLnBrk="1" hangingPunct="1">
              <a:buFont typeface="Wingdings 3" panose="05040102010807070707" pitchFamily="18" charset="2"/>
              <a:buNone/>
            </a:pPr>
            <a:endParaRPr lang="tr-TR" altLang="tr-TR" b="1">
              <a:solidFill>
                <a:srgbClr val="C00000"/>
              </a:solidFill>
            </a:endParaRPr>
          </a:p>
          <a:p>
            <a:pPr algn="just" eaLnBrk="1" hangingPunct="1"/>
            <a:r>
              <a:rPr lang="tr-TR" altLang="tr-TR" b="1">
                <a:solidFill>
                  <a:srgbClr val="0070C0"/>
                </a:solidFill>
              </a:rPr>
              <a:t>Etik ilkeler yöneticilerin tartışmaya açık eylem ve kararlardan uzak durmalarını, doğru olmayan ancak çekici gelen yaklaşımlardan kaçınmalarını sağlar.</a:t>
            </a:r>
          </a:p>
          <a:p>
            <a:pPr>
              <a:buFont typeface="Wingdings 3" panose="05040102010807070707" pitchFamily="18" charset="2"/>
              <a:buNone/>
            </a:pPr>
            <a:endParaRPr lang="tr-TR" altLang="tr-TR"/>
          </a:p>
        </p:txBody>
      </p:sp>
    </p:spTree>
    <p:extLst>
      <p:ext uri="{BB962C8B-B14F-4D97-AF65-F5344CB8AC3E}">
        <p14:creationId xmlns:p14="http://schemas.microsoft.com/office/powerpoint/2010/main" val="1685415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7" b="50804"/>
          <a:stretch/>
        </p:blipFill>
        <p:spPr>
          <a:xfrm>
            <a:off x="1475656" y="0"/>
            <a:ext cx="6480720" cy="6957392"/>
          </a:xfrm>
          <a:prstGeom prst="rect">
            <a:avLst/>
          </a:prstGeom>
        </p:spPr>
      </p:pic>
    </p:spTree>
    <p:extLst>
      <p:ext uri="{BB962C8B-B14F-4D97-AF65-F5344CB8AC3E}">
        <p14:creationId xmlns:p14="http://schemas.microsoft.com/office/powerpoint/2010/main" val="3683779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16632"/>
            <a:ext cx="5688631" cy="6741367"/>
          </a:xfrm>
          <a:prstGeom prst="rect">
            <a:avLst/>
          </a:prstGeom>
        </p:spPr>
      </p:pic>
    </p:spTree>
    <p:extLst>
      <p:ext uri="{BB962C8B-B14F-4D97-AF65-F5344CB8AC3E}">
        <p14:creationId xmlns:p14="http://schemas.microsoft.com/office/powerpoint/2010/main" val="4186382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0"/>
            <a:ext cx="6840760" cy="6858000"/>
          </a:xfrm>
          <a:prstGeom prst="rect">
            <a:avLst/>
          </a:prstGeom>
        </p:spPr>
      </p:pic>
    </p:spTree>
    <p:extLst>
      <p:ext uri="{BB962C8B-B14F-4D97-AF65-F5344CB8AC3E}">
        <p14:creationId xmlns:p14="http://schemas.microsoft.com/office/powerpoint/2010/main" val="2469829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899593" y="908720"/>
            <a:ext cx="6768752" cy="3573286"/>
          </a:xfrm>
          <a:prstGeom prst="rect">
            <a:avLst/>
          </a:prstGeom>
        </p:spPr>
        <p:txBody>
          <a:bodyPr wrap="square">
            <a:spAutoFit/>
          </a:bodyPr>
          <a:lstStyle/>
          <a:p>
            <a:pPr algn="ctr" eaLnBrk="1">
              <a:lnSpc>
                <a:spcPct val="87000"/>
              </a:lnSpc>
            </a:pPr>
            <a:r>
              <a:rPr lang="tr-TR" sz="3000" b="1" i="1" u="sng" dirty="0">
                <a:solidFill>
                  <a:schemeClr val="accent5">
                    <a:lumMod val="50000"/>
                  </a:schemeClr>
                </a:solidFill>
                <a:latin typeface="Verdana" pitchFamily="34" charset="0"/>
                <a:cs typeface="Arial" charset="0"/>
              </a:rPr>
              <a:t>Sonuç olarak; </a:t>
            </a:r>
          </a:p>
          <a:p>
            <a:pPr algn="ctr" eaLnBrk="1">
              <a:lnSpc>
                <a:spcPct val="87000"/>
              </a:lnSpc>
            </a:pPr>
            <a:endParaRPr lang="tr-TR" sz="3000" b="1" i="1" u="sng" dirty="0">
              <a:solidFill>
                <a:schemeClr val="accent5">
                  <a:lumMod val="50000"/>
                </a:schemeClr>
              </a:solidFill>
              <a:latin typeface="Verdana" pitchFamily="34" charset="0"/>
              <a:cs typeface="Arial" charset="0"/>
            </a:endParaRPr>
          </a:p>
          <a:p>
            <a:pPr algn="ctr" eaLnBrk="1">
              <a:lnSpc>
                <a:spcPct val="87000"/>
              </a:lnSpc>
            </a:pPr>
            <a:r>
              <a:rPr lang="tr-TR" sz="2500" i="1" dirty="0">
                <a:solidFill>
                  <a:schemeClr val="accent5">
                    <a:lumMod val="50000"/>
                  </a:schemeClr>
                </a:solidFill>
                <a:latin typeface="Verdana" pitchFamily="34" charset="0"/>
                <a:cs typeface="Arial" charset="0"/>
              </a:rPr>
              <a:t>Mesleki görevimizde </a:t>
            </a:r>
            <a:r>
              <a:rPr lang="tr-TR" sz="2500" i="1" dirty="0">
                <a:solidFill>
                  <a:srgbClr val="FF0000"/>
                </a:solidFill>
                <a:latin typeface="Verdana" pitchFamily="34" charset="0"/>
                <a:cs typeface="Arial" charset="0"/>
              </a:rPr>
              <a:t>etik ilkelere uygunluk</a:t>
            </a:r>
            <a:r>
              <a:rPr lang="tr-TR" sz="2500" i="1" dirty="0">
                <a:solidFill>
                  <a:schemeClr val="accent5">
                    <a:lumMod val="50000"/>
                  </a:schemeClr>
                </a:solidFill>
                <a:latin typeface="Verdana" pitchFamily="34" charset="0"/>
                <a:cs typeface="Arial" charset="0"/>
              </a:rPr>
              <a:t>, kişisel ve kurumsal başarı konusunda büyük önem taşımaktadır ki, bizler milli ve manevi değerlerimizin ışığında ülkemizi ve çocuklarımızı yüceltmekle ve güçlü bir şekilde geleceğe taşımakla sorumlu olduğumuzu hiçbir zaman unutmayacağız.</a:t>
            </a:r>
          </a:p>
        </p:txBody>
      </p:sp>
      <p:pic>
        <p:nvPicPr>
          <p:cNvPr id="2050" name="Picture 2" descr="http://www.tadem.com.tr/tadem/image/Eti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8713" y="5150880"/>
            <a:ext cx="2105287" cy="168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418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2276872"/>
            <a:ext cx="7846640" cy="4176463"/>
          </a:xfrm>
        </p:spPr>
        <p:txBody>
          <a:bodyPr>
            <a:noAutofit/>
          </a:bodyPr>
          <a:lstStyle/>
          <a:p>
            <a:pPr>
              <a:lnSpc>
                <a:spcPct val="87000"/>
              </a:lnSpc>
            </a:pPr>
            <a:r>
              <a:rPr lang="tr-TR" sz="2500" b="1" dirty="0">
                <a:solidFill>
                  <a:srgbClr val="0070C0"/>
                </a:solidFill>
                <a:latin typeface="Verdana" pitchFamily="34" charset="0"/>
                <a:cs typeface="Arial" charset="0"/>
              </a:rPr>
              <a:t>Fakat daha da önemlisi </a:t>
            </a:r>
            <a:br>
              <a:rPr lang="tr-TR" sz="2500" b="1" dirty="0">
                <a:solidFill>
                  <a:srgbClr val="0070C0"/>
                </a:solidFill>
                <a:latin typeface="Verdana" pitchFamily="34" charset="0"/>
                <a:cs typeface="Arial" charset="0"/>
              </a:rPr>
            </a:br>
            <a:r>
              <a:rPr lang="tr-TR" sz="2500" b="1" u="sng" dirty="0">
                <a:solidFill>
                  <a:srgbClr val="0070C0"/>
                </a:solidFill>
                <a:latin typeface="Verdana" pitchFamily="34" charset="0"/>
                <a:cs typeface="Arial" charset="0"/>
              </a:rPr>
              <a:t>onurla bitirilmesi gereken en asil görev </a:t>
            </a:r>
            <a:r>
              <a:rPr lang="tr-TR" sz="2500" b="1" u="sng" dirty="0">
                <a:solidFill>
                  <a:srgbClr val="0070C0"/>
                </a:solidFill>
                <a:latin typeface="Verdana" pitchFamily="34" charset="0"/>
              </a:rPr>
              <a:t>hayattır.</a:t>
            </a:r>
            <a:br>
              <a:rPr lang="tr-TR" sz="2500" b="1" u="sng" dirty="0">
                <a:solidFill>
                  <a:srgbClr val="0070C0"/>
                </a:solidFill>
                <a:latin typeface="Verdana" pitchFamily="34" charset="0"/>
              </a:rPr>
            </a:br>
            <a:r>
              <a:rPr lang="tr-TR" sz="2500" b="1" u="sng" dirty="0">
                <a:solidFill>
                  <a:srgbClr val="0070C0"/>
                </a:solidFill>
                <a:cs typeface="Arial" charset="0"/>
              </a:rPr>
              <a:t/>
            </a:r>
            <a:br>
              <a:rPr lang="tr-TR" sz="2500" b="1" u="sng" dirty="0">
                <a:solidFill>
                  <a:srgbClr val="0070C0"/>
                </a:solidFill>
                <a:cs typeface="Arial" charset="0"/>
              </a:rPr>
            </a:br>
            <a:endParaRPr lang="tr-TR" sz="2500" dirty="0">
              <a:solidFill>
                <a:srgbClr val="FF0000"/>
              </a:solidFill>
            </a:endParaRPr>
          </a:p>
        </p:txBody>
      </p:sp>
      <p:pic>
        <p:nvPicPr>
          <p:cNvPr id="1026" name="Picture 2" descr="https://encrypted-tbn0.gstatic.com/images?q=tbn:ANd9GcSF1CN43UlAYIqif_-cbRZiSNsTg9BcRg1qFtCMdFS7v-emdp9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88640"/>
            <a:ext cx="236220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026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7000" b="-7000"/>
          </a:stretch>
        </a:blipFill>
        <a:effectLst/>
      </p:bgPr>
    </p:bg>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ctr">
              <a:buFont typeface="Wingdings 3" panose="05040102010807070707" pitchFamily="18" charset="2"/>
              <a:buNone/>
              <a:defRPr/>
            </a:pPr>
            <a:r>
              <a:rPr lang="tr-TR" sz="2800" b="1" dirty="0">
                <a:solidFill>
                  <a:schemeClr val="accent4"/>
                </a:solidFill>
                <a:effectLst>
                  <a:outerShdw blurRad="38100" dist="38100" dir="2700000" algn="tl">
                    <a:srgbClr val="000000">
                      <a:alpha val="43137"/>
                    </a:srgbClr>
                  </a:outerShdw>
                </a:effectLst>
              </a:rPr>
              <a:t>Günlük hayatta ve kamu hizmetinin sunumu esnasında karşılaşacağınız ahlaki belirsizliklerde </a:t>
            </a:r>
          </a:p>
          <a:p>
            <a:pPr>
              <a:defRPr/>
            </a:pPr>
            <a:endParaRPr lang="tr-TR" sz="3600" b="1" dirty="0">
              <a:solidFill>
                <a:srgbClr val="00B0F0"/>
              </a:solidFill>
              <a:effectLst>
                <a:outerShdw blurRad="38100" dist="38100" dir="2700000" algn="tl">
                  <a:srgbClr val="000000">
                    <a:alpha val="43137"/>
                  </a:srgbClr>
                </a:outerShdw>
              </a:effectLst>
            </a:endParaRPr>
          </a:p>
          <a:p>
            <a:pPr algn="ctr">
              <a:buFont typeface="Wingdings 3" panose="05040102010807070707" pitchFamily="18" charset="2"/>
              <a:buNone/>
              <a:defRPr/>
            </a:pPr>
            <a:r>
              <a:rPr lang="tr-TR" sz="3600" b="1" dirty="0">
                <a:solidFill>
                  <a:schemeClr val="accent2"/>
                </a:solidFill>
                <a:effectLst>
                  <a:outerShdw blurRad="38100" dist="38100" dir="2700000" algn="tl">
                    <a:srgbClr val="000000">
                      <a:alpha val="43137"/>
                    </a:srgbClr>
                  </a:outerShdw>
                </a:effectLst>
              </a:rPr>
              <a:t>Vicdanınız kılavuzunuz olsun…</a:t>
            </a:r>
          </a:p>
        </p:txBody>
      </p:sp>
      <p:sp>
        <p:nvSpPr>
          <p:cNvPr id="3" name="2 Başlık"/>
          <p:cNvSpPr>
            <a:spLocks noGrp="1"/>
          </p:cNvSpPr>
          <p:nvPr>
            <p:ph type="title"/>
          </p:nvPr>
        </p:nvSpPr>
        <p:spPr/>
        <p:txBody>
          <a:bodyPr/>
          <a:lstStyle/>
          <a:p>
            <a:pPr>
              <a:defRPr/>
            </a:pPr>
            <a:r>
              <a:rPr lang="tr-TR" dirty="0">
                <a:solidFill>
                  <a:srgbClr val="FF0000"/>
                </a:solidFill>
              </a:rPr>
              <a:t>SON SÖZ</a:t>
            </a:r>
          </a:p>
        </p:txBody>
      </p:sp>
    </p:spTree>
    <p:extLst>
      <p:ext uri="{BB962C8B-B14F-4D97-AF65-F5344CB8AC3E}">
        <p14:creationId xmlns:p14="http://schemas.microsoft.com/office/powerpoint/2010/main" val="17075812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accent1">
                    <a:lumMod val="75000"/>
                  </a:schemeClr>
                </a:solidFill>
              </a:rPr>
              <a:t>YARARLANILAN KAYNAKLAR</a:t>
            </a:r>
          </a:p>
        </p:txBody>
      </p:sp>
      <p:sp>
        <p:nvSpPr>
          <p:cNvPr id="3" name="İçerik Yer Tutucusu 2"/>
          <p:cNvSpPr>
            <a:spLocks noGrp="1"/>
          </p:cNvSpPr>
          <p:nvPr>
            <p:ph idx="1"/>
          </p:nvPr>
        </p:nvSpPr>
        <p:spPr/>
        <p:txBody>
          <a:bodyPr/>
          <a:lstStyle/>
          <a:p>
            <a:r>
              <a:rPr lang="tr-TR" sz="2000" dirty="0">
                <a:hlinkClick r:id="rId2"/>
              </a:rPr>
              <a:t>http://etik.meb.gov.tr/etik_davranis.html</a:t>
            </a:r>
            <a:endParaRPr lang="tr-TR" sz="2000" dirty="0"/>
          </a:p>
          <a:p>
            <a:pPr fontAlgn="ctr"/>
            <a:r>
              <a:rPr lang="tr-TR" sz="2000" dirty="0"/>
              <a:t>personel.</a:t>
            </a:r>
            <a:r>
              <a:rPr lang="tr-TR" sz="2000" b="1" dirty="0"/>
              <a:t>istanbul</a:t>
            </a:r>
            <a:r>
              <a:rPr lang="tr-TR" sz="2000" dirty="0"/>
              <a:t>.edu.tr/</a:t>
            </a:r>
            <a:r>
              <a:rPr lang="tr-TR" sz="2000" dirty="0" err="1"/>
              <a:t>wp-content</a:t>
            </a:r>
            <a:r>
              <a:rPr lang="tr-TR" sz="2000" dirty="0"/>
              <a:t>/.../</a:t>
            </a:r>
            <a:r>
              <a:rPr lang="tr-TR" sz="2000" b="1" dirty="0"/>
              <a:t>ETİK</a:t>
            </a:r>
            <a:r>
              <a:rPr lang="tr-TR" sz="2000" dirty="0"/>
              <a:t>-HAFTASI-</a:t>
            </a:r>
            <a:r>
              <a:rPr lang="tr-TR" sz="2000" b="1" dirty="0"/>
              <a:t>SUNUMU</a:t>
            </a:r>
            <a:r>
              <a:rPr lang="tr-TR" sz="2000" dirty="0"/>
              <a:t>-31.05.2013.pptx</a:t>
            </a:r>
          </a:p>
          <a:p>
            <a:r>
              <a:rPr lang="tr-TR" sz="2000" dirty="0"/>
              <a:t>http://www.etik.gov.tr/basbakanlikkitap.pdf</a:t>
            </a:r>
            <a:r>
              <a:rPr lang="tr-TR" dirty="0"/>
              <a:t/>
            </a:r>
            <a:br>
              <a:rPr lang="tr-TR" dirty="0"/>
            </a:br>
            <a:endParaRPr lang="tr-TR" dirty="0"/>
          </a:p>
        </p:txBody>
      </p:sp>
    </p:spTree>
    <p:extLst>
      <p:ext uri="{BB962C8B-B14F-4D97-AF65-F5344CB8AC3E}">
        <p14:creationId xmlns:p14="http://schemas.microsoft.com/office/powerpoint/2010/main" val="4142462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179623" y="2420888"/>
            <a:ext cx="6976775" cy="1938992"/>
          </a:xfrm>
          <a:prstGeom prst="rect">
            <a:avLst/>
          </a:prstGeom>
        </p:spPr>
        <p:txBody>
          <a:bodyPr wrap="square">
            <a:spAutoFit/>
          </a:bodyPr>
          <a:lstStyle/>
          <a:p>
            <a:pPr algn="ctr">
              <a:buClr>
                <a:schemeClr val="tx1"/>
              </a:buClr>
            </a:pPr>
            <a:r>
              <a:rPr lang="tr-TR" sz="3000" dirty="0">
                <a:solidFill>
                  <a:srgbClr val="FF0000"/>
                </a:solidFill>
                <a:latin typeface="Comic Sans MS" pitchFamily="66" charset="0"/>
              </a:rPr>
              <a:t>Doğruyla yanlışı, haklı ile haksızı, iyiyle kötüyü, adil ile adil olmayanı </a:t>
            </a:r>
            <a:r>
              <a:rPr lang="tr-TR" sz="3000" dirty="0">
                <a:latin typeface="Comic Sans MS" pitchFamily="66" charset="0"/>
              </a:rPr>
              <a:t>ayırt etmek  ve  buna uygun davranış sergilemektir.</a:t>
            </a:r>
          </a:p>
        </p:txBody>
      </p:sp>
      <p:pic>
        <p:nvPicPr>
          <p:cNvPr id="10" name="İçerik Yer Tutucusu 9" descr="http://t2.gstatic.com/images?q=tbn:ANd9GcQqTYLz6P71tORbhXk4yP8YqsLCCjGYLsBlPh7JIg2s588FOkQI">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4645"/>
            <a:ext cx="2699792" cy="1892187"/>
          </a:xfrm>
          <a:prstGeom prst="rect">
            <a:avLst/>
          </a:prstGeom>
          <a:noFill/>
          <a:ln>
            <a:noFill/>
          </a:ln>
        </p:spPr>
      </p:pic>
      <p:sp>
        <p:nvSpPr>
          <p:cNvPr id="12" name="Dikdörtgen 11"/>
          <p:cNvSpPr/>
          <p:nvPr/>
        </p:nvSpPr>
        <p:spPr>
          <a:xfrm>
            <a:off x="1087944" y="5280665"/>
            <a:ext cx="5427132" cy="861774"/>
          </a:xfrm>
          <a:prstGeom prst="rect">
            <a:avLst/>
          </a:prstGeom>
        </p:spPr>
        <p:txBody>
          <a:bodyPr wrap="square">
            <a:spAutoFit/>
          </a:bodyPr>
          <a:lstStyle/>
          <a:p>
            <a:pPr algn="ctr"/>
            <a:r>
              <a:rPr lang="tr-TR" sz="2500" b="1" dirty="0">
                <a:solidFill>
                  <a:srgbClr val="C00000"/>
                </a:solidFill>
                <a:latin typeface="Segoe Print" pitchFamily="2" charset="0"/>
              </a:rPr>
              <a:t>KISACA AHLAKİ DEĞERLER DİYEBİLİRİZ</a:t>
            </a:r>
          </a:p>
        </p:txBody>
      </p:sp>
      <p:sp>
        <p:nvSpPr>
          <p:cNvPr id="5" name="Başlık 4"/>
          <p:cNvSpPr>
            <a:spLocks noGrp="1"/>
          </p:cNvSpPr>
          <p:nvPr>
            <p:ph type="title"/>
          </p:nvPr>
        </p:nvSpPr>
        <p:spPr>
          <a:xfrm>
            <a:off x="2699792" y="274638"/>
            <a:ext cx="3815284" cy="1138138"/>
          </a:xfrm>
        </p:spPr>
        <p:txBody>
          <a:bodyPr>
            <a:normAutofit/>
          </a:bodyPr>
          <a:lstStyle/>
          <a:p>
            <a:r>
              <a:rPr lang="tr-TR" sz="6000" b="1" i="1" dirty="0">
                <a:solidFill>
                  <a:srgbClr val="007AD6"/>
                </a:solidFill>
                <a:latin typeface="Calisto MT" pitchFamily="18" charset="0"/>
              </a:rPr>
              <a:t>ETİK</a:t>
            </a:r>
          </a:p>
        </p:txBody>
      </p:sp>
      <p:pic>
        <p:nvPicPr>
          <p:cNvPr id="14" name="Resim 13" descr="http://www.canakkale-ayvacik.gov.tr/files/etik/e2012040501.jpg"/>
          <p:cNvPicPr/>
          <p:nvPr/>
        </p:nvPicPr>
        <p:blipFill>
          <a:blip r:embed="rId4">
            <a:extLst>
              <a:ext uri="{28A0092B-C50C-407E-A947-70E740481C1C}">
                <a14:useLocalDpi xmlns:a14="http://schemas.microsoft.com/office/drawing/2010/main" val="0"/>
              </a:ext>
            </a:extLst>
          </a:blip>
          <a:srcRect/>
          <a:stretch>
            <a:fillRect/>
          </a:stretch>
        </p:blipFill>
        <p:spPr bwMode="auto">
          <a:xfrm>
            <a:off x="6748242" y="4869160"/>
            <a:ext cx="2327508" cy="1979530"/>
          </a:xfrm>
          <a:prstGeom prst="rect">
            <a:avLst/>
          </a:prstGeom>
          <a:noFill/>
          <a:ln>
            <a:noFill/>
          </a:ln>
        </p:spPr>
      </p:pic>
    </p:spTree>
    <p:extLst>
      <p:ext uri="{BB962C8B-B14F-4D97-AF65-F5344CB8AC3E}">
        <p14:creationId xmlns:p14="http://schemas.microsoft.com/office/powerpoint/2010/main" val="625830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İçerik Yer Tutucusu"/>
          <p:cNvSpPr>
            <a:spLocks noGrp="1"/>
          </p:cNvSpPr>
          <p:nvPr>
            <p:ph idx="1"/>
          </p:nvPr>
        </p:nvSpPr>
        <p:spPr>
          <a:xfrm>
            <a:off x="457200" y="500063"/>
            <a:ext cx="8401050" cy="6072187"/>
          </a:xfrm>
        </p:spPr>
        <p:txBody>
          <a:bodyPr/>
          <a:lstStyle/>
          <a:p>
            <a:pPr eaLnBrk="1" hangingPunct="1">
              <a:lnSpc>
                <a:spcPct val="90000"/>
              </a:lnSpc>
              <a:buFont typeface="Wingdings 3" panose="05040102010807070707" pitchFamily="18" charset="2"/>
              <a:buNone/>
            </a:pPr>
            <a:r>
              <a:rPr lang="tr-TR" altLang="tr-TR" sz="2400" b="1">
                <a:solidFill>
                  <a:srgbClr val="FF0000"/>
                </a:solidFill>
              </a:rPr>
              <a:t>  </a:t>
            </a:r>
            <a:r>
              <a:rPr lang="tr-TR" altLang="tr-TR" sz="2400" b="1" u="sng">
                <a:solidFill>
                  <a:srgbClr val="FF0000"/>
                </a:solidFill>
              </a:rPr>
              <a:t>ETİK VE AHLAK:</a:t>
            </a:r>
            <a:r>
              <a:rPr lang="tr-TR" altLang="tr-TR" sz="2400" b="1">
                <a:solidFill>
                  <a:srgbClr val="0070C0"/>
                </a:solidFill>
              </a:rPr>
              <a:t>  Aslında etik ve ahlak birbirinden farklı kavramlardır. Ancak pek çok bu kavramların aynı anlamda kullanıldığını görmekteyiz.</a:t>
            </a:r>
          </a:p>
          <a:p>
            <a:pPr algn="just" eaLnBrk="1" hangingPunct="1">
              <a:lnSpc>
                <a:spcPct val="90000"/>
              </a:lnSpc>
            </a:pPr>
            <a:r>
              <a:rPr lang="tr-TR" altLang="tr-TR" sz="2400" b="1">
                <a:solidFill>
                  <a:srgbClr val="0070C0"/>
                </a:solidFill>
              </a:rPr>
              <a:t>Etik ve ahlakın özdeş olmamasının nedeni,etiğin ahlak felsefesi olması ,ahlakın ise etiğin araştırma konusu olmasındandır.</a:t>
            </a:r>
          </a:p>
          <a:p>
            <a:pPr algn="just" eaLnBrk="1" hangingPunct="1">
              <a:lnSpc>
                <a:spcPct val="90000"/>
              </a:lnSpc>
            </a:pPr>
            <a:r>
              <a:rPr lang="tr-TR" altLang="tr-TR" sz="2400" b="1">
                <a:solidFill>
                  <a:srgbClr val="0070C0"/>
                </a:solidFill>
              </a:rPr>
              <a:t>Etik kuramlar, ahlakın özü, kökeni ve toplumsal yaşamdaki işlevinin yanı sıra , insanların bir arada yaşayabilmelerinin gerekleri, toplumsal yaşamın normları ve değerleri kişilerle toplum arasındaki ilişkiler, bireysel yaşamın amacı ve  anlamı üstüne görüşleri dile getirir</a:t>
            </a:r>
            <a:r>
              <a:rPr lang="tr-TR" altLang="tr-TR" sz="2400">
                <a:solidFill>
                  <a:srgbClr val="0070C0"/>
                </a:solidFill>
              </a:rPr>
              <a:t>.</a:t>
            </a:r>
          </a:p>
          <a:p>
            <a:pPr eaLnBrk="1" hangingPunct="1"/>
            <a:r>
              <a:rPr lang="tr-TR" altLang="tr-TR" sz="2400" b="1" u="sng">
                <a:solidFill>
                  <a:srgbClr val="FF0000"/>
                </a:solidFill>
              </a:rPr>
              <a:t>Ahlak</a:t>
            </a:r>
            <a:r>
              <a:rPr lang="tr-TR" altLang="tr-TR" sz="2400" b="1">
                <a:solidFill>
                  <a:srgbClr val="0070C0"/>
                </a:solidFill>
              </a:rPr>
              <a:t> geniş tabanlı ve nasıl davranılması gerektiğine ilişkin </a:t>
            </a:r>
            <a:r>
              <a:rPr lang="tr-TR" altLang="tr-TR" sz="2400" b="1" u="sng"/>
              <a:t>yazılı olmayan standartları</a:t>
            </a:r>
            <a:r>
              <a:rPr lang="tr-TR" altLang="tr-TR" sz="2400" b="1">
                <a:solidFill>
                  <a:srgbClr val="FF0000"/>
                </a:solidFill>
              </a:rPr>
              <a:t> </a:t>
            </a:r>
            <a:r>
              <a:rPr lang="tr-TR" altLang="tr-TR" sz="2400" b="1">
                <a:solidFill>
                  <a:srgbClr val="0070C0"/>
                </a:solidFill>
              </a:rPr>
              <a:t>belirler.</a:t>
            </a:r>
          </a:p>
          <a:p>
            <a:pPr eaLnBrk="1" hangingPunct="1"/>
            <a:r>
              <a:rPr lang="tr-TR" altLang="tr-TR" sz="2400" b="1" u="sng">
                <a:solidFill>
                  <a:srgbClr val="FF0000"/>
                </a:solidFill>
              </a:rPr>
              <a:t>Etik ise</a:t>
            </a:r>
            <a:r>
              <a:rPr lang="tr-TR" altLang="tr-TR" sz="2400" b="1">
                <a:solidFill>
                  <a:srgbClr val="FF0000"/>
                </a:solidFill>
              </a:rPr>
              <a:t> </a:t>
            </a:r>
            <a:r>
              <a:rPr lang="tr-TR" altLang="tr-TR" sz="2400" b="1">
                <a:solidFill>
                  <a:srgbClr val="0070C0"/>
                </a:solidFill>
              </a:rPr>
              <a:t>;kuralların açık ve </a:t>
            </a:r>
            <a:r>
              <a:rPr lang="tr-TR" altLang="tr-TR" sz="2400" b="1" u="sng"/>
              <a:t>belirli alana ilişkin yazılı kuralları</a:t>
            </a:r>
            <a:r>
              <a:rPr lang="tr-TR" altLang="tr-TR" sz="2400" b="1">
                <a:solidFill>
                  <a:srgbClr val="FF0000"/>
                </a:solidFill>
              </a:rPr>
              <a:t> </a:t>
            </a:r>
            <a:r>
              <a:rPr lang="tr-TR" altLang="tr-TR" sz="2400" b="1">
                <a:solidFill>
                  <a:srgbClr val="0070C0"/>
                </a:solidFill>
              </a:rPr>
              <a:t>içermesi beklenir. </a:t>
            </a:r>
            <a:r>
              <a:rPr lang="tr-TR" altLang="tr-TR" sz="2400" b="1">
                <a:solidFill>
                  <a:srgbClr val="FF0066"/>
                </a:solidFill>
              </a:rPr>
              <a:t>ÖRNEK:</a:t>
            </a:r>
            <a:r>
              <a:rPr lang="tr-TR" altLang="tr-TR" sz="2400" b="1">
                <a:solidFill>
                  <a:srgbClr val="0070C0"/>
                </a:solidFill>
              </a:rPr>
              <a:t> Sanat etiği ,tıp etiği, çevre etiği,eğitim etiği……</a:t>
            </a:r>
          </a:p>
          <a:p>
            <a:pPr algn="just" eaLnBrk="1" hangingPunct="1">
              <a:lnSpc>
                <a:spcPct val="90000"/>
              </a:lnSpc>
            </a:pPr>
            <a:endParaRPr lang="tr-TR" altLang="tr-TR" sz="2400">
              <a:solidFill>
                <a:srgbClr val="0070C0"/>
              </a:solidFill>
            </a:endParaRPr>
          </a:p>
          <a:p>
            <a:endParaRPr lang="tr-TR" altLang="tr-TR"/>
          </a:p>
        </p:txBody>
      </p:sp>
    </p:spTree>
    <p:extLst>
      <p:ext uri="{BB962C8B-B14F-4D97-AF65-F5344CB8AC3E}">
        <p14:creationId xmlns:p14="http://schemas.microsoft.com/office/powerpoint/2010/main" val="2623756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11538" y="1947866"/>
            <a:ext cx="8320924" cy="2232248"/>
          </a:xfrm>
        </p:spPr>
        <p:txBody>
          <a:bodyPr>
            <a:normAutofit fontScale="77500" lnSpcReduction="20000"/>
          </a:bodyPr>
          <a:lstStyle/>
          <a:p>
            <a:r>
              <a:rPr lang="tr-TR" sz="4000" b="1" dirty="0">
                <a:solidFill>
                  <a:schemeClr val="tx2"/>
                </a:solidFill>
              </a:rPr>
              <a:t>İNSANLARA AHLAKİ DEĞERLERİ HATIRLATMAK, İNSANLARDA BU BİLİNCİ GELİŞTİRMEYE YARDIMCI OLMAKTIR</a:t>
            </a:r>
          </a:p>
          <a:p>
            <a:r>
              <a:rPr lang="tr-TR" sz="4000" b="1" dirty="0">
                <a:solidFill>
                  <a:schemeClr val="tx2"/>
                </a:solidFill>
              </a:rPr>
              <a:t/>
            </a:r>
            <a:br>
              <a:rPr lang="tr-TR" sz="4000" b="1" dirty="0">
                <a:solidFill>
                  <a:schemeClr val="tx2"/>
                </a:solidFill>
              </a:rPr>
            </a:br>
            <a:endParaRPr lang="tr-TR" sz="4000" b="1" dirty="0">
              <a:solidFill>
                <a:schemeClr val="tx2"/>
              </a:solidFill>
            </a:endParaRPr>
          </a:p>
        </p:txBody>
      </p:sp>
      <p:sp>
        <p:nvSpPr>
          <p:cNvPr id="6" name="Başlık 1"/>
          <p:cNvSpPr txBox="1">
            <a:spLocks/>
          </p:cNvSpPr>
          <p:nvPr/>
        </p:nvSpPr>
        <p:spPr bwMode="auto">
          <a:xfrm>
            <a:off x="603559" y="274638"/>
            <a:ext cx="7936882" cy="106613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tr-TR" b="1" i="1" dirty="0">
                <a:solidFill>
                  <a:schemeClr val="tx2"/>
                </a:solidFill>
              </a:rPr>
              <a:t>ETİK GÜNÜNÜN AMACI NEDİR?</a:t>
            </a:r>
          </a:p>
        </p:txBody>
      </p:sp>
      <p:pic>
        <p:nvPicPr>
          <p:cNvPr id="4" name="Resim 3" descr="http://egitimdeyapilanma.istanbul.edu.tr/img/img_temelDegerler.jpg"/>
          <p:cNvPicPr/>
          <p:nvPr/>
        </p:nvPicPr>
        <p:blipFill>
          <a:blip r:embed="rId2">
            <a:extLst>
              <a:ext uri="{28A0092B-C50C-407E-A947-70E740481C1C}">
                <a14:useLocalDpi xmlns:a14="http://schemas.microsoft.com/office/drawing/2010/main" val="0"/>
              </a:ext>
            </a:extLst>
          </a:blip>
          <a:srcRect/>
          <a:stretch>
            <a:fillRect/>
          </a:stretch>
        </p:blipFill>
        <p:spPr bwMode="auto">
          <a:xfrm>
            <a:off x="2801400" y="4149080"/>
            <a:ext cx="3434785" cy="2376264"/>
          </a:xfrm>
          <a:prstGeom prst="rect">
            <a:avLst/>
          </a:prstGeom>
          <a:noFill/>
          <a:ln>
            <a:noFill/>
          </a:ln>
        </p:spPr>
      </p:pic>
      <p:sp>
        <p:nvSpPr>
          <p:cNvPr id="7" name="Dikdörtgen 6"/>
          <p:cNvSpPr/>
          <p:nvPr/>
        </p:nvSpPr>
        <p:spPr>
          <a:xfrm>
            <a:off x="6556220" y="6199631"/>
            <a:ext cx="258778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lgn="ctr">
              <a:buNone/>
            </a:pPr>
            <a:r>
              <a:rPr lang="tr-TR" dirty="0">
                <a:solidFill>
                  <a:srgbClr val="FF0000"/>
                </a:solidFill>
              </a:rPr>
              <a:t>25-31 MAYIS </a:t>
            </a:r>
            <a:r>
              <a:rPr lang="tr-TR" dirty="0" smtClean="0">
                <a:solidFill>
                  <a:srgbClr val="FF0000"/>
                </a:solidFill>
              </a:rPr>
              <a:t>2019</a:t>
            </a:r>
            <a:endParaRPr lang="tr-TR" dirty="0">
              <a:solidFill>
                <a:srgbClr val="FF0000"/>
              </a:solidFill>
            </a:endParaRPr>
          </a:p>
          <a:p>
            <a:pPr marL="0" indent="0" algn="ctr">
              <a:buNone/>
            </a:pPr>
            <a:r>
              <a:rPr lang="tr-TR" b="1" dirty="0">
                <a:solidFill>
                  <a:srgbClr val="FF0000"/>
                </a:solidFill>
              </a:rPr>
              <a:t>ETİK GÜNÜ VE HAFTASI</a:t>
            </a:r>
            <a:endParaRPr lang="tr-TR" dirty="0"/>
          </a:p>
        </p:txBody>
      </p:sp>
    </p:spTree>
    <p:extLst>
      <p:ext uri="{BB962C8B-B14F-4D97-AF65-F5344CB8AC3E}">
        <p14:creationId xmlns:p14="http://schemas.microsoft.com/office/powerpoint/2010/main" val="2965561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99659" y="332656"/>
            <a:ext cx="6446484" cy="938534"/>
          </a:xfrm>
        </p:spPr>
        <p:style>
          <a:lnRef idx="0">
            <a:schemeClr val="accent2"/>
          </a:lnRef>
          <a:fillRef idx="3">
            <a:schemeClr val="accent2"/>
          </a:fillRef>
          <a:effectRef idx="3">
            <a:schemeClr val="accent2"/>
          </a:effectRef>
          <a:fontRef idx="minor">
            <a:schemeClr val="lt1"/>
          </a:fontRef>
        </p:style>
        <p:txBody>
          <a:bodyPr/>
          <a:lstStyle/>
          <a:p>
            <a:r>
              <a:rPr lang="tr-TR" b="1" dirty="0"/>
              <a:t>Etik Davranış İlkeleri</a:t>
            </a:r>
            <a:endParaRPr lang="tr-TR" dirty="0"/>
          </a:p>
        </p:txBody>
      </p:sp>
      <p:sp>
        <p:nvSpPr>
          <p:cNvPr id="3" name="Alt Başlık 2"/>
          <p:cNvSpPr>
            <a:spLocks noGrp="1"/>
          </p:cNvSpPr>
          <p:nvPr>
            <p:ph type="subTitle" idx="1"/>
          </p:nvPr>
        </p:nvSpPr>
        <p:spPr>
          <a:xfrm>
            <a:off x="1563666" y="1628800"/>
            <a:ext cx="6336793" cy="3672408"/>
          </a:xfrm>
        </p:spPr>
        <p:txBody>
          <a:bodyPr>
            <a:normAutofit fontScale="92500" lnSpcReduction="10000"/>
          </a:bodyPr>
          <a:lstStyle/>
          <a:p>
            <a:r>
              <a:rPr lang="tr-TR" b="1" dirty="0">
                <a:solidFill>
                  <a:srgbClr val="002060"/>
                </a:solidFill>
              </a:rPr>
              <a:t>Kamu Görevlileri Etik Davranış İlkeleri ile Başvuru Usul ve Esasları Hakkında Yönetmelik ile 5176 sayılı Kanunun 3’üncü maddesinden kaynaklanan yetkiye istinaden, </a:t>
            </a:r>
            <a:r>
              <a:rPr lang="tr-TR" b="1" i="1" dirty="0">
                <a:solidFill>
                  <a:srgbClr val="002060"/>
                </a:solidFill>
              </a:rPr>
              <a:t>kamu görevlilerinin görevlerini yürütürken uymaları gereken</a:t>
            </a:r>
            <a:r>
              <a:rPr lang="tr-TR" b="1" dirty="0">
                <a:solidFill>
                  <a:srgbClr val="002060"/>
                </a:solidFill>
              </a:rPr>
              <a:t> </a:t>
            </a:r>
            <a:r>
              <a:rPr lang="tr-TR" b="1" dirty="0">
                <a:solidFill>
                  <a:srgbClr val="FF0000"/>
                </a:solidFill>
              </a:rPr>
              <a:t>“Etik Davranış İlkeleri”</a:t>
            </a:r>
            <a:r>
              <a:rPr lang="tr-TR" b="1" dirty="0">
                <a:solidFill>
                  <a:srgbClr val="002060"/>
                </a:solidFill>
              </a:rPr>
              <a:t> belirlenmiştir.</a:t>
            </a:r>
          </a:p>
          <a:p>
            <a:endParaRPr lang="tr-TR" b="1" dirty="0">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216" y="5085184"/>
            <a:ext cx="2873585"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105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907593" y="1268760"/>
            <a:ext cx="5248583" cy="54006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endParaRPr lang="tr-TR" sz="1500" b="1" dirty="0"/>
          </a:p>
          <a:p>
            <a:r>
              <a:rPr lang="tr-TR" sz="1500" b="1" dirty="0"/>
              <a:t>Görevin yerine getirilmesinde kamu hizmeti bilinci</a:t>
            </a:r>
            <a:endParaRPr lang="tr-TR" sz="1500" dirty="0"/>
          </a:p>
          <a:p>
            <a:r>
              <a:rPr lang="tr-TR" sz="1500" b="1" dirty="0"/>
              <a:t>Halka hizmet bilinci</a:t>
            </a:r>
            <a:endParaRPr lang="tr-TR" sz="1500" dirty="0"/>
          </a:p>
          <a:p>
            <a:r>
              <a:rPr lang="tr-TR" sz="1500" b="1" dirty="0"/>
              <a:t>Hizmet standartlarına uyma</a:t>
            </a:r>
            <a:endParaRPr lang="tr-TR" sz="1500" dirty="0"/>
          </a:p>
          <a:p>
            <a:r>
              <a:rPr lang="tr-TR" sz="1500" b="1" dirty="0"/>
              <a:t>Amaç ve misyona bağlılık</a:t>
            </a:r>
            <a:endParaRPr lang="tr-TR" sz="1500" dirty="0"/>
          </a:p>
          <a:p>
            <a:r>
              <a:rPr lang="tr-TR" sz="1500" b="1" dirty="0"/>
              <a:t>Dürüstlük ve tarafsızlık</a:t>
            </a:r>
            <a:endParaRPr lang="tr-TR" sz="1500" dirty="0"/>
          </a:p>
          <a:p>
            <a:r>
              <a:rPr lang="tr-TR" sz="1500" b="1" dirty="0"/>
              <a:t>Saygınlık ve güven</a:t>
            </a:r>
            <a:endParaRPr lang="tr-TR" sz="1500" dirty="0"/>
          </a:p>
          <a:p>
            <a:r>
              <a:rPr lang="tr-TR" sz="1500" b="1" dirty="0"/>
              <a:t>Nezaket ve saygı</a:t>
            </a:r>
            <a:endParaRPr lang="tr-TR" sz="1500" dirty="0"/>
          </a:p>
          <a:p>
            <a:r>
              <a:rPr lang="tr-TR" sz="1500" b="1" dirty="0"/>
              <a:t>Yetkili makamlara bildirim</a:t>
            </a:r>
            <a:endParaRPr lang="tr-TR" sz="1500" dirty="0"/>
          </a:p>
          <a:p>
            <a:r>
              <a:rPr lang="tr-TR" sz="1500" b="1" dirty="0"/>
              <a:t>Çıkar çatışmasından kaçınma</a:t>
            </a:r>
            <a:endParaRPr lang="tr-TR" sz="1500" dirty="0"/>
          </a:p>
          <a:p>
            <a:r>
              <a:rPr lang="tr-TR" sz="1500" b="1" dirty="0"/>
              <a:t>Görev ve yetkilerin menfaat sağlamak amacıyla kullanılmaması</a:t>
            </a:r>
            <a:endParaRPr lang="tr-TR" sz="1500" dirty="0"/>
          </a:p>
          <a:p>
            <a:r>
              <a:rPr lang="tr-TR" sz="1500" b="1" dirty="0"/>
              <a:t>Hediye alma ve menfaat sağlama yasağı</a:t>
            </a:r>
            <a:endParaRPr lang="tr-TR" sz="1500" dirty="0"/>
          </a:p>
          <a:p>
            <a:r>
              <a:rPr lang="tr-TR" sz="1500" b="1" dirty="0"/>
              <a:t>Kamu malları ve kaynaklarının kullanımı</a:t>
            </a:r>
            <a:endParaRPr lang="tr-TR" sz="1500" dirty="0"/>
          </a:p>
          <a:p>
            <a:r>
              <a:rPr lang="tr-TR" sz="1500" b="1" dirty="0"/>
              <a:t>Savurganlıktan kaçınma</a:t>
            </a:r>
            <a:endParaRPr lang="tr-TR" sz="1500" dirty="0"/>
          </a:p>
          <a:p>
            <a:r>
              <a:rPr lang="tr-TR" sz="1500" b="1" dirty="0"/>
              <a:t>Bağlayıcı açıklamalar ve gerçek dışı beyan</a:t>
            </a:r>
            <a:endParaRPr lang="tr-TR" sz="1500" dirty="0"/>
          </a:p>
          <a:p>
            <a:r>
              <a:rPr lang="tr-TR" sz="1500" b="1" dirty="0"/>
              <a:t>Bilgi verme, saydamlık ve katılımcılık</a:t>
            </a:r>
            <a:endParaRPr lang="tr-TR" sz="1500" dirty="0"/>
          </a:p>
          <a:p>
            <a:r>
              <a:rPr lang="tr-TR" sz="1500" b="1" dirty="0"/>
              <a:t>Yöneticilerin hesap verme sorumluluğu</a:t>
            </a:r>
            <a:endParaRPr lang="tr-TR" sz="1500" dirty="0"/>
          </a:p>
          <a:p>
            <a:r>
              <a:rPr lang="tr-TR" sz="1500" b="1" dirty="0"/>
              <a:t>Eski kamu görevlileriyle ilişkiler</a:t>
            </a:r>
            <a:endParaRPr lang="tr-TR" sz="1500" dirty="0"/>
          </a:p>
          <a:p>
            <a:r>
              <a:rPr lang="tr-TR" sz="1500" b="1" dirty="0"/>
              <a:t>Mal bildiriminde bulunma</a:t>
            </a:r>
            <a:endParaRPr lang="tr-TR" sz="1500" dirty="0"/>
          </a:p>
        </p:txBody>
      </p:sp>
      <p:sp>
        <p:nvSpPr>
          <p:cNvPr id="9" name="Başlık 1"/>
          <p:cNvSpPr txBox="1">
            <a:spLocks/>
          </p:cNvSpPr>
          <p:nvPr/>
        </p:nvSpPr>
        <p:spPr bwMode="auto">
          <a:xfrm>
            <a:off x="859588" y="332656"/>
            <a:ext cx="7552839" cy="7200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tr-TR" b="1" dirty="0">
                <a:solidFill>
                  <a:schemeClr val="bg1">
                    <a:lumMod val="95000"/>
                  </a:schemeClr>
                </a:solidFill>
              </a:rPr>
              <a:t>Etik Davranış İlkeleri şunlardır:</a:t>
            </a:r>
            <a:endParaRPr lang="tr-TR" dirty="0">
              <a:solidFill>
                <a:schemeClr val="bg1">
                  <a:lumMod val="95000"/>
                </a:schemeClr>
              </a:solidFill>
            </a:endParaRPr>
          </a:p>
        </p:txBody>
      </p:sp>
      <p:pic>
        <p:nvPicPr>
          <p:cNvPr id="7170" name="Picture 2" descr="http://1sosyalmedyaajansi.com/blog/wp-content/uploads/2012/05/Sosyal-Medyada-Etik-davranmak-Marka-Etiketinizi-Yükseltir-1024x89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2492896"/>
            <a:ext cx="280249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040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mel\Desktop\ETİK\paint etik sonu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688" y="750"/>
            <a:ext cx="5535359" cy="6857250"/>
          </a:xfrm>
          <a:prstGeom prst="rect">
            <a:avLst/>
          </a:prstGeom>
          <a:noFill/>
          <a:extLst>
            <a:ext uri="{909E8E84-426E-40DD-AFC4-6F175D3DCCD1}">
              <a14:hiddenFill xmlns:a14="http://schemas.microsoft.com/office/drawing/2010/main">
                <a:solidFill>
                  <a:srgbClr val="FFFFFF"/>
                </a:solidFill>
              </a14:hiddenFill>
            </a:ext>
          </a:extLst>
        </p:spPr>
      </p:pic>
      <p:sp>
        <p:nvSpPr>
          <p:cNvPr id="3" name="Akış Çizelgesi: Bağlayıcı 2"/>
          <p:cNvSpPr/>
          <p:nvPr/>
        </p:nvSpPr>
        <p:spPr>
          <a:xfrm>
            <a:off x="3707904" y="1772816"/>
            <a:ext cx="1728192" cy="172819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3874533" y="2175247"/>
            <a:ext cx="139493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ETİK</a:t>
            </a:r>
          </a:p>
        </p:txBody>
      </p:sp>
    </p:spTree>
    <p:extLst>
      <p:ext uri="{BB962C8B-B14F-4D97-AF65-F5344CB8AC3E}">
        <p14:creationId xmlns:p14="http://schemas.microsoft.com/office/powerpoint/2010/main" val="706396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1252</Words>
  <Application>Microsoft Office PowerPoint</Application>
  <PresentationFormat>Ekran Gösterisi (4:3)</PresentationFormat>
  <Paragraphs>198</Paragraphs>
  <Slides>39</Slides>
  <Notes>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Ofis Teması</vt:lpstr>
      <vt:lpstr>ETİK  DAVRANIŞ İLKELERİ EĞİTİMİ</vt:lpstr>
      <vt:lpstr>PowerPoint Sunusu</vt:lpstr>
      <vt:lpstr>PowerPoint Sunusu</vt:lpstr>
      <vt:lpstr>ETİK</vt:lpstr>
      <vt:lpstr>PowerPoint Sunusu</vt:lpstr>
      <vt:lpstr>PowerPoint Sunusu</vt:lpstr>
      <vt:lpstr>Etik Davranış İlkeleri</vt:lpstr>
      <vt:lpstr>PowerPoint Sunusu</vt:lpstr>
      <vt:lpstr>PowerPoint Sunusu</vt:lpstr>
      <vt:lpstr>PowerPoint Sunusu</vt:lpstr>
      <vt:lpstr>PowerPoint Sunusu</vt:lpstr>
      <vt:lpstr>PowerPoint Sunusu</vt:lpstr>
      <vt:lpstr>ETİK DIŞI DAVRANIŞLARIN ÖNLENMESİ  İÇİN NELER YAPILABİLİR?</vt:lpstr>
      <vt:lpstr>İŞ ETİĞİ NEDİR?</vt:lpstr>
      <vt:lpstr>İş etiğinin temelinde  insanlarla ilişkiler yatar.</vt:lpstr>
      <vt:lpstr>Etik, bir yönetici açısından iş alanında gerçekleştirilecek doğru ve iyi bir  iştir</vt:lpstr>
      <vt:lpstr>PowerPoint Sunusu</vt:lpstr>
      <vt:lpstr>Etik Yönetimin ilkelerini benimseyen yöneticilerden  beklenen davranışlar:</vt:lpstr>
      <vt:lpstr>Yönetici ve Lideri birbirinden ayıran özellikler</vt:lpstr>
      <vt:lpstr>ETİK LİDERLİK</vt:lpstr>
      <vt:lpstr>PowerPoint Sunusu</vt:lpstr>
      <vt:lpstr>Çalışanlarına karşı, iş etiği ilkelerini ön planda tutan  bir yönetim anlayışı benimseyen  Yönetici ile,     İşyerini benimseyerek,  verimli bir şekilde çalışan personel,  etik davranış ilkeleri doğrultusunda birlikte hareket ederek, sorunların çözümünde kolaylaştırıcı rol oynayacaktır. </vt:lpstr>
      <vt:lpstr>Türkiye ’de Etik Davranışın Yasal Çerçevesi</vt:lpstr>
      <vt:lpstr>ÖĞRETMENLİK MESLEK ETİĞİ İLKELERİ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Fakat daha da önemlisi  onurla bitirilmesi gereken en asil görev hayattır.  </vt:lpstr>
      <vt:lpstr>SON SÖZ</vt:lpstr>
      <vt:lpstr>YARARLANILAN KAYNAKLAR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Emel</dc:creator>
  <cp:lastModifiedBy>Müdür Yardımcısı</cp:lastModifiedBy>
  <cp:revision>38</cp:revision>
  <dcterms:created xsi:type="dcterms:W3CDTF">2013-06-01T06:25:48Z</dcterms:created>
  <dcterms:modified xsi:type="dcterms:W3CDTF">2019-05-22T12:16:11Z</dcterms:modified>
</cp:coreProperties>
</file>